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2" r:id="rId14"/>
    <p:sldId id="273" r:id="rId15"/>
    <p:sldId id="264" r:id="rId16"/>
    <p:sldId id="266" r:id="rId17"/>
    <p:sldId id="267" r:id="rId18"/>
    <p:sldId id="268" r:id="rId19"/>
    <p:sldId id="269"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119" autoAdjust="0"/>
  </p:normalViewPr>
  <p:slideViewPr>
    <p:cSldViewPr snapToGrid="0">
      <p:cViewPr varScale="1">
        <p:scale>
          <a:sx n="85" d="100"/>
          <a:sy n="85" d="100"/>
        </p:scale>
        <p:origin x="155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my name is Jeremy Baldner, and I am here to present a security policy for Green Pace.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test shows a negative unit test to verify an error will occur. The unit test will return correct if it asserts that the program throws an out-of-range error after attempting to access invalid memory. To improve the code, a catch statement may be implemented to prevent any runtime errors. </a:t>
            </a:r>
          </a:p>
          <a:p>
            <a:pPr marL="158750" indent="0">
              <a:buNone/>
            </a:pPr>
            <a:endParaRPr lang="en-US" dirty="0"/>
          </a:p>
        </p:txBody>
      </p:sp>
    </p:spTree>
    <p:extLst>
      <p:ext uri="{BB962C8B-B14F-4D97-AF65-F5344CB8AC3E}">
        <p14:creationId xmlns:p14="http://schemas.microsoft.com/office/powerpoint/2010/main" val="3474606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last test is another negative unit test to verify that resizing a vector too large will result in an exception being thrown. To improve this test, a custom throw statement may be beneficial to verify which exception is being thrown from the vector.</a:t>
            </a:r>
          </a:p>
        </p:txBody>
      </p:sp>
    </p:spTree>
    <p:extLst>
      <p:ext uri="{BB962C8B-B14F-4D97-AF65-F5344CB8AC3E}">
        <p14:creationId xmlns:p14="http://schemas.microsoft.com/office/powerpoint/2010/main" val="2767996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Automation will be used for the enforcement of and compliance with the standards defined in this policy. Green Pace already has a well-established DevOps process and infrastructure.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Automation is an excellent way to implement coding standards by utilizing static analysis. Resources such as </a:t>
            </a:r>
            <a:r>
              <a:rPr lang="en-US" dirty="0" err="1"/>
              <a:t>Astree</a:t>
            </a:r>
            <a:r>
              <a:rPr lang="en-US" dirty="0"/>
              <a:t>, </a:t>
            </a:r>
            <a:r>
              <a:rPr lang="en-US" dirty="0" err="1"/>
              <a:t>Cppcheck</a:t>
            </a:r>
            <a:r>
              <a:rPr lang="en-US" dirty="0"/>
              <a:t>, and </a:t>
            </a:r>
            <a:r>
              <a:rPr lang="en-US" dirty="0" err="1"/>
              <a:t>SonarSource</a:t>
            </a:r>
            <a:r>
              <a:rPr lang="en-US" dirty="0"/>
              <a:t> provide lightweight technology that helps developers deliver clean and secure code with the analysis review. The automation will be included in the design and verify and test phases of Green Pace’s </a:t>
            </a:r>
            <a:r>
              <a:rPr lang="en-US" dirty="0" err="1"/>
              <a:t>DevSecOp</a:t>
            </a:r>
            <a:r>
              <a:rPr lang="en-US" dirty="0"/>
              <a:t> pipeline. This will allow developers to catch areas for improvement before reaching the production cycle. This will limit the amount of refactoring required and reduce the overall technical debt.</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Starting with security is a proactive approach that has been proven to better protect applications and their data. The Federal Trade Commission recommends implementing security fundamentals in the initial design can reduce technical debt, prevent breaches, and better control data (Federal Trade Commission, 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There are many hackers with different motivations that may pose a threat to this company. Understanding there may be a malicious attempts should promote you to be proactive and protect your company's reputation from a data breach. An example is a recent attack on MGM casinos last year. The casino ended up being such down for 10 days, costing them millions of dollars, ruining their reputation after their system was hacked.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Defense in depth is not a one size fits all. There are many layers that can be added or removed to fit the company’s current needs. Every layer of defense that is added requires implementation and maintenance. This will take time away from the security team or may require additional hires. This will increase the cost of wages and add additional costs related to licensing.</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Adding a data retention policy would also benefit Green Pace. While it is important to protect the data gathered with Defense in Depth, you must also consider the data you are protecting. Data should only be gathered if it is essential to the company’s function. Unnecessary data can cost more to protect and store and can increase risks with data breaches.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Data that is not essential or out of data should be removed. This can reduce compliance fines, storage costs, and legal exposure from discoverable data.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Data usage should also be considered. The company should verify that the data is being used in a meaningful way. Extra exposure could result in a weak point in the company’s defense plan.</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Principles create the foundation to guide development. This includes the ten initial principles as well as the encryption at rest, in flight, and in use and the authentication, authorization, and auditing of users.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ten coding standards offer examples of errors that may arise in code. Being aware of these errors and how to prevent them can reduce technical debt.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Tools such as </a:t>
            </a:r>
            <a:r>
              <a:rPr lang="en-US" dirty="0" err="1"/>
              <a:t>Astree</a:t>
            </a:r>
            <a:r>
              <a:rPr lang="en-US" dirty="0"/>
              <a:t>, CPP check, and </a:t>
            </a:r>
            <a:r>
              <a:rPr lang="en-US" dirty="0" err="1"/>
              <a:t>CodeSonar</a:t>
            </a:r>
            <a:r>
              <a:rPr lang="en-US" dirty="0"/>
              <a:t> are useful to statically analyze for code for errors.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Unit testing is useful to verify the program behaves in an expected manor. It is also a useful reminder to not leave testing to the end.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Ultimately, Defense in Depth is customizable to fit Green Pace’s current situation. Adding and removing layers will be essential when reviewing the technical and business requirements for the company. Staying up to date will help keep Green Pace and their clients protected.</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Green Pace is an engineering company that specializes in custom software design and development for environmentally responsible entrepreneurs worldwide. To create custom software that is secure, a Defense in Depth approach is necessary. A standardized security policy will be used to provide guidance to the developers and security team. This slide provides an image showing a high-level overview of Defense in Depth and how the policies from this document relate to it.</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 threat matrix is used to evaluate the vulnerabilities found in the code. Comparing the vulnerability to the threat matrix can help determine how to prioritize the actions to fix the issue. </a:t>
            </a:r>
          </a:p>
          <a:p>
            <a:pPr marL="0" lvl="0" indent="0" algn="l" rtl="0">
              <a:lnSpc>
                <a:spcPct val="100000"/>
              </a:lnSpc>
              <a:spcBef>
                <a:spcPts val="0"/>
              </a:spcBef>
              <a:spcAft>
                <a:spcPts val="0"/>
              </a:spcAft>
              <a:buSzPts val="1100"/>
              <a:buNone/>
            </a:pPr>
            <a:r>
              <a:rPr lang="en-US" dirty="0"/>
              <a:t>In the Top left corner, we have likely. This means the issue is more likely to happen. Priority shows the issues the need to be focused on first. A higher P value is a higher priority.</a:t>
            </a:r>
          </a:p>
          <a:p>
            <a:pPr marL="0" lvl="0" indent="0" algn="l" rtl="0">
              <a:lnSpc>
                <a:spcPct val="100000"/>
              </a:lnSpc>
              <a:spcBef>
                <a:spcPts val="0"/>
              </a:spcBef>
              <a:spcAft>
                <a:spcPts val="0"/>
              </a:spcAft>
              <a:buSzPts val="1100"/>
              <a:buNone/>
            </a:pPr>
            <a:r>
              <a:rPr lang="en-US" dirty="0"/>
              <a:t>Low priority are the issues to focus on last. Unlikely means that these issues are less likely to happen in development.</a:t>
            </a:r>
          </a:p>
          <a:p>
            <a:pPr marL="0" lvl="0" indent="0" algn="l" rtl="0">
              <a:lnSpc>
                <a:spcPct val="100000"/>
              </a:lnSpc>
              <a:spcBef>
                <a:spcPts val="0"/>
              </a:spcBef>
              <a:spcAft>
                <a:spcPts val="0"/>
              </a:spcAft>
              <a:buSzPts val="1100"/>
              <a:buNone/>
            </a:pPr>
            <a:r>
              <a:rPr lang="en-US" dirty="0"/>
              <a:t>Finding these vulnerabilities can be made simple by using an automation tool such as CPP Check, </a:t>
            </a:r>
            <a:r>
              <a:rPr lang="en-US" dirty="0" err="1"/>
              <a:t>Astree</a:t>
            </a:r>
            <a:r>
              <a:rPr lang="en-US" dirty="0"/>
              <a:t>, or </a:t>
            </a:r>
            <a:r>
              <a:rPr lang="en-US" dirty="0" err="1"/>
              <a:t>CodeSonar</a:t>
            </a:r>
            <a:r>
              <a:rPr lang="en-US" dirty="0"/>
              <a:t>.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are the 10 core security principles and the coding standards they relate to:</a:t>
            </a:r>
          </a:p>
          <a:p>
            <a:pPr marL="0" lvl="0" indent="0" algn="l" rtl="0">
              <a:lnSpc>
                <a:spcPct val="100000"/>
              </a:lnSpc>
              <a:spcBef>
                <a:spcPts val="0"/>
              </a:spcBef>
              <a:spcAft>
                <a:spcPts val="0"/>
              </a:spcAft>
              <a:buSzPts val="1100"/>
              <a:buNone/>
            </a:pPr>
            <a:endParaRPr lang="en-US" dirty="0"/>
          </a:p>
          <a:p>
            <a:pPr marL="0" lvl="0" indent="0" algn="l" rtl="0">
              <a:lnSpc>
                <a:spcPct val="200000"/>
              </a:lnSpc>
              <a:spcBef>
                <a:spcPts val="0"/>
              </a:spcBef>
              <a:spcAft>
                <a:spcPts val="0"/>
              </a:spcAft>
              <a:buClr>
                <a:schemeClr val="lt1"/>
              </a:buClr>
              <a:buSzPts val="2200"/>
              <a:buFont typeface="+mj-lt"/>
              <a:buNone/>
            </a:pPr>
            <a:r>
              <a:rPr lang="en-US" dirty="0"/>
              <a:t>1. Validate Input Data: </a:t>
            </a:r>
            <a:r>
              <a:rPr lang="en-US" dirty="0">
                <a:solidFill>
                  <a:schemeClr val="accent6">
                    <a:lumMod val="60000"/>
                    <a:lumOff val="40000"/>
                  </a:schemeClr>
                </a:solidFill>
              </a:rPr>
              <a:t> Verifies that input values from all sources match the intended data type. Input values that do not match the intended data type can cause undefined behavior in the program.</a:t>
            </a:r>
          </a:p>
          <a:p>
            <a:pPr marL="0" lvl="0" indent="0" algn="l" rtl="0">
              <a:lnSpc>
                <a:spcPct val="200000"/>
              </a:lnSpc>
              <a:spcBef>
                <a:spcPts val="0"/>
              </a:spcBef>
              <a:spcAft>
                <a:spcPts val="0"/>
              </a:spcAft>
              <a:buClr>
                <a:schemeClr val="lt1"/>
              </a:buClr>
              <a:buSzPts val="2200"/>
              <a:buFont typeface="+mj-lt"/>
              <a:buNone/>
            </a:pPr>
            <a:r>
              <a:rPr lang="en-US" dirty="0"/>
              <a:t>2. Heed Compiler Warnings: </a:t>
            </a:r>
            <a:r>
              <a:rPr lang="en-US" dirty="0">
                <a:solidFill>
                  <a:schemeClr val="accent6">
                    <a:lumMod val="60000"/>
                    <a:lumOff val="40000"/>
                  </a:schemeClr>
                </a:solidFill>
              </a:rPr>
              <a:t>A program will still run with compiler warnings, but they need to be reviewed. They indicate unusual conditions that could lead to a problem in the code base (IBM, 2021).</a:t>
            </a:r>
          </a:p>
          <a:p>
            <a:pPr marL="0" lvl="0" indent="0" algn="l" rtl="0">
              <a:lnSpc>
                <a:spcPct val="200000"/>
              </a:lnSpc>
              <a:spcBef>
                <a:spcPts val="0"/>
              </a:spcBef>
              <a:spcAft>
                <a:spcPts val="0"/>
              </a:spcAft>
              <a:buClr>
                <a:schemeClr val="lt1"/>
              </a:buClr>
              <a:buSzPts val="2200"/>
              <a:buFont typeface="+mj-lt"/>
              <a:buNone/>
            </a:pPr>
            <a:r>
              <a:rPr lang="en-US" dirty="0"/>
              <a:t>3. Architect and Design for Security Policies: </a:t>
            </a:r>
            <a:r>
              <a:rPr lang="en-US" dirty="0">
                <a:solidFill>
                  <a:schemeClr val="accent6">
                    <a:lumMod val="60000"/>
                    <a:lumOff val="40000"/>
                  </a:schemeClr>
                </a:solidFill>
              </a:rPr>
              <a:t>Reviews how the securities and safeguards are implemented in a system based on business requirements. This involves the organization’s IT network which includes the computer systems and the data. </a:t>
            </a:r>
          </a:p>
          <a:p>
            <a:pPr marL="0" lvl="0" indent="0" algn="l" rtl="0">
              <a:lnSpc>
                <a:spcPct val="200000"/>
              </a:lnSpc>
              <a:spcBef>
                <a:spcPts val="0"/>
              </a:spcBef>
              <a:spcAft>
                <a:spcPts val="0"/>
              </a:spcAft>
              <a:buClr>
                <a:schemeClr val="lt1"/>
              </a:buClr>
              <a:buSzPts val="2200"/>
              <a:buFont typeface="+mj-lt"/>
              <a:buNone/>
            </a:pPr>
            <a:r>
              <a:rPr lang="en-US" dirty="0"/>
              <a:t>4. Keep It Simple: </a:t>
            </a:r>
            <a:r>
              <a:rPr lang="en-US" dirty="0">
                <a:solidFill>
                  <a:schemeClr val="accent6">
                    <a:lumMod val="60000"/>
                    <a:lumOff val="40000"/>
                  </a:schemeClr>
                </a:solidFill>
              </a:rPr>
              <a:t>Complex software results in technical debt. By only keeping the necessary security defined by the business requirements, the organization can prevent unnecessary costs with implementation, maintenance, and upgrades (</a:t>
            </a:r>
            <a:r>
              <a:rPr lang="en-US" dirty="0" err="1">
                <a:solidFill>
                  <a:schemeClr val="accent6">
                    <a:lumMod val="60000"/>
                    <a:lumOff val="40000"/>
                  </a:schemeClr>
                </a:solidFill>
              </a:rPr>
              <a:t>Naor</a:t>
            </a:r>
            <a:r>
              <a:rPr lang="en-US" dirty="0">
                <a:solidFill>
                  <a:schemeClr val="accent6">
                    <a:lumMod val="60000"/>
                    <a:lumOff val="40000"/>
                  </a:schemeClr>
                </a:solidFill>
              </a:rPr>
              <a:t>, 2020). </a:t>
            </a:r>
          </a:p>
          <a:p>
            <a:pPr marL="0" lvl="0" indent="0" algn="l" rtl="0">
              <a:lnSpc>
                <a:spcPct val="200000"/>
              </a:lnSpc>
              <a:spcBef>
                <a:spcPts val="0"/>
              </a:spcBef>
              <a:spcAft>
                <a:spcPts val="0"/>
              </a:spcAft>
              <a:buClr>
                <a:schemeClr val="lt1"/>
              </a:buClr>
              <a:buSzPts val="2200"/>
              <a:buFont typeface="+mj-lt"/>
              <a:buNone/>
            </a:pPr>
            <a:r>
              <a:rPr lang="en-US" dirty="0"/>
              <a:t>5. Default Deny: </a:t>
            </a:r>
            <a:r>
              <a:rPr lang="en-US" dirty="0">
                <a:solidFill>
                  <a:schemeClr val="accent6">
                    <a:lumMod val="60000"/>
                    <a:lumOff val="40000"/>
                  </a:schemeClr>
                </a:solidFill>
              </a:rPr>
              <a:t>This model focuses on restricting access by default to all users. Activities can only be accessed by authorization and explicit permissions (</a:t>
            </a:r>
            <a:r>
              <a:rPr lang="en-US" dirty="0" err="1">
                <a:solidFill>
                  <a:schemeClr val="accent6">
                    <a:lumMod val="60000"/>
                    <a:lumOff val="40000"/>
                  </a:schemeClr>
                </a:solidFill>
              </a:rPr>
              <a:t>Akyoo</a:t>
            </a:r>
            <a:r>
              <a:rPr lang="en-US" dirty="0">
                <a:solidFill>
                  <a:schemeClr val="accent6">
                    <a:lumMod val="60000"/>
                    <a:lumOff val="40000"/>
                  </a:schemeClr>
                </a:solidFill>
              </a:rPr>
              <a:t>, 2023). </a:t>
            </a:r>
          </a:p>
          <a:p>
            <a:pPr marL="0" lvl="0" indent="0" algn="l" rtl="0">
              <a:lnSpc>
                <a:spcPct val="200000"/>
              </a:lnSpc>
              <a:spcBef>
                <a:spcPts val="0"/>
              </a:spcBef>
              <a:spcAft>
                <a:spcPts val="0"/>
              </a:spcAft>
              <a:buClr>
                <a:schemeClr val="lt1"/>
              </a:buClr>
              <a:buSzPts val="2200"/>
              <a:buFont typeface="+mj-lt"/>
              <a:buNone/>
            </a:pPr>
            <a:r>
              <a:rPr lang="en-US" dirty="0"/>
              <a:t>6. Adhere to the Principle of Least Privilege: </a:t>
            </a:r>
            <a:r>
              <a:rPr lang="en-US" dirty="0">
                <a:solidFill>
                  <a:schemeClr val="accent6">
                    <a:lumMod val="60000"/>
                    <a:lumOff val="40000"/>
                  </a:schemeClr>
                </a:solidFill>
              </a:rPr>
              <a:t>Each user is only given minimal access to system resources and authorization they need to perform a function (NIST, 2023). </a:t>
            </a:r>
          </a:p>
          <a:p>
            <a:pPr marL="0" lvl="0" indent="0" algn="l" rtl="0">
              <a:lnSpc>
                <a:spcPct val="200000"/>
              </a:lnSpc>
              <a:spcBef>
                <a:spcPts val="0"/>
              </a:spcBef>
              <a:spcAft>
                <a:spcPts val="0"/>
              </a:spcAft>
              <a:buClr>
                <a:schemeClr val="lt1"/>
              </a:buClr>
              <a:buSzPts val="2200"/>
              <a:buFont typeface="+mj-lt"/>
              <a:buNone/>
            </a:pPr>
            <a:r>
              <a:rPr lang="en-US" dirty="0"/>
              <a:t>7. Sanitize Data Sent to Other Systems: </a:t>
            </a:r>
            <a:r>
              <a:rPr lang="en-US" dirty="0">
                <a:solidFill>
                  <a:schemeClr val="accent6">
                    <a:lumMod val="60000"/>
                    <a:lumOff val="40000"/>
                  </a:schemeClr>
                </a:solidFill>
              </a:rPr>
              <a:t>All values from an outside source are considered tainted. All values should be checked to ensure they conform to the required constraints especially before sending to other systems (</a:t>
            </a:r>
            <a:r>
              <a:rPr lang="en-US" dirty="0" err="1">
                <a:solidFill>
                  <a:schemeClr val="accent6">
                    <a:lumMod val="60000"/>
                    <a:lumOff val="40000"/>
                  </a:schemeClr>
                </a:solidFill>
              </a:rPr>
              <a:t>Seacord</a:t>
            </a:r>
            <a:r>
              <a:rPr lang="en-US" dirty="0">
                <a:solidFill>
                  <a:schemeClr val="accent6">
                    <a:lumMod val="60000"/>
                    <a:lumOff val="40000"/>
                  </a:schemeClr>
                </a:solidFill>
              </a:rPr>
              <a:t>, 2013).</a:t>
            </a:r>
          </a:p>
          <a:p>
            <a:pPr marL="0" lvl="0" indent="0" algn="l" rtl="0">
              <a:lnSpc>
                <a:spcPct val="200000"/>
              </a:lnSpc>
              <a:spcBef>
                <a:spcPts val="0"/>
              </a:spcBef>
              <a:spcAft>
                <a:spcPts val="0"/>
              </a:spcAft>
              <a:buClr>
                <a:schemeClr val="lt1"/>
              </a:buClr>
              <a:buSzPts val="2200"/>
              <a:buFont typeface="+mj-lt"/>
              <a:buNone/>
            </a:pPr>
            <a:r>
              <a:rPr lang="en-US" dirty="0"/>
              <a:t>8. Practice Defense in Depth: </a:t>
            </a:r>
            <a:r>
              <a:rPr lang="en-US" dirty="0">
                <a:solidFill>
                  <a:schemeClr val="accent6">
                    <a:lumMod val="60000"/>
                    <a:lumOff val="40000"/>
                  </a:schemeClr>
                </a:solidFill>
              </a:rPr>
              <a:t>A security strategy that utilizes variable barriers across multiple layers to prevent vulnerability from multiple exploits. The intent is to ensure that attacks missed by one barrier will be caught by another (NIST, 2023).</a:t>
            </a:r>
          </a:p>
          <a:p>
            <a:pPr marL="0" lvl="0" indent="0" algn="l" rtl="0">
              <a:lnSpc>
                <a:spcPct val="200000"/>
              </a:lnSpc>
              <a:spcBef>
                <a:spcPts val="0"/>
              </a:spcBef>
              <a:spcAft>
                <a:spcPts val="0"/>
              </a:spcAft>
              <a:buClr>
                <a:schemeClr val="lt1"/>
              </a:buClr>
              <a:buSzPts val="2200"/>
              <a:buFont typeface="+mj-lt"/>
              <a:buNone/>
            </a:pPr>
            <a:r>
              <a:rPr lang="en-US" dirty="0"/>
              <a:t>9. Use Effective Quality Assurance Techniques: </a:t>
            </a:r>
            <a:r>
              <a:rPr lang="en-US" dirty="0">
                <a:solidFill>
                  <a:schemeClr val="accent6">
                    <a:lumMod val="60000"/>
                    <a:lumOff val="40000"/>
                  </a:schemeClr>
                </a:solidFill>
              </a:rPr>
              <a:t>There are many different quality assurance techniques available. Utilize current best practice when determining which techniques to include on a project. Testing must be thorough and complete to prevent vulnerabilities.</a:t>
            </a:r>
          </a:p>
          <a:p>
            <a:pPr marL="0" lvl="0" indent="0" algn="l" rtl="0">
              <a:lnSpc>
                <a:spcPct val="200000"/>
              </a:lnSpc>
              <a:spcBef>
                <a:spcPts val="0"/>
              </a:spcBef>
              <a:spcAft>
                <a:spcPts val="0"/>
              </a:spcAft>
              <a:buClr>
                <a:schemeClr val="lt1"/>
              </a:buClr>
              <a:buSzPts val="2200"/>
              <a:buFont typeface="+mj-lt"/>
              <a:buNone/>
            </a:pPr>
            <a:r>
              <a:rPr lang="en-US" dirty="0"/>
              <a:t>10. Adopt a Secure Coding Standard: </a:t>
            </a:r>
            <a:r>
              <a:rPr lang="en-US" dirty="0">
                <a:solidFill>
                  <a:schemeClr val="accent6">
                    <a:lumMod val="60000"/>
                    <a:lumOff val="40000"/>
                  </a:schemeClr>
                </a:solidFill>
              </a:rPr>
              <a:t>Secure coding standards are rules used to follow to properly develop a program based on the organization’s policy and principles (SNHU, 2023).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ten coding standards are listed in priority order. The system of prioritization is based on the severity, likelihood, and remediation cost. Standards with the highest severity and the time to fix take the highest priority to in awareness and prevention.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can see that data value scored highest in all three categories, so it is priority number 1. Declaration is scored second since it is less likely. String correctness and SQL injection go hand in hand and I would consider SQL injection to be a subsection of string correctness. The list continues in this way with data type listed last due to scoring the lowest in all three sections. </a:t>
            </a: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Encryption in rest - Encryption at rest protects data that is stored on a disk. All data at rest should be encrypted using a standard best practice Advanced Encryption Standard (AES) algorithm. This will prevent access to the data. If the data is breached, it will be encrypted, and the attacker will be unable to read it.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Encryption at flight - Encryption in flight protects data that is being sent over a network. All data that is sent over the network will be encrypted with AES and have a key the receiver will use to decrypt the message. This prevents someone from intercepting the message and reading the sensitive information.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Encryption in use - Encryption in use protects data that is being accessed, processed, read, updated, or erased. Data in use will be encrypted with AES and prevent unauthorized access in real time. Adding encryption in use will protect the data throughout the entire lifecycle and prevent traditional vulnerabilities such as cloud infrastructure and unsecure endpoints.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Authentication - Authentication stands for how users are identified. This usually involves unique information such as usernames, passwords, certificates, and keys. Secure authentication will prevent malicious users from gaining access to the system.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Authorization - Authorization defines the level of privilege that a user has. A customer should have less authorization than an administrator but both profiles should adhere to the Principle of Least Privileged. A user with lower authorization would be able to send requests to the database. A user with higher authorization would be able to make changes to the database and add new users.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Accounting - Accounting tracks the user’s actions in the system. This provides an audit trail for review as needed. If an incident were to occur, Green Pace would be able to track which files were accessed and what parts of the application were used at what time. This is useful for a retrospective view to determine vulnerabilities.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unit testing, we used Google Test for C++ in Visual Studio. This shows a positive unit test for resizing a vector larger. It will return correct if it asserts that they vector size increased after performing an operation.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next test shows another positive unit test for clearing a vector. It will return correct if the unit test asserts the vector is empty after the clear operation. </a:t>
            </a:r>
          </a:p>
        </p:txBody>
      </p:sp>
    </p:spTree>
    <p:extLst>
      <p:ext uri="{BB962C8B-B14F-4D97-AF65-F5344CB8AC3E}">
        <p14:creationId xmlns:p14="http://schemas.microsoft.com/office/powerpoint/2010/main" val="3389269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11.jp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5.m4a"/><Relationship Id="rId7" Type="http://schemas.openxmlformats.org/officeDocument/2006/relationships/image" Target="../media/image12.jp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Jeremy Baldner</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3" name="Audio 32">
            <a:hlinkClick r:id="" action="ppaction://media"/>
            <a:extLst>
              <a:ext uri="{FF2B5EF4-FFF2-40B4-BE49-F238E27FC236}">
                <a16:creationId xmlns:a16="http://schemas.microsoft.com/office/drawing/2014/main" id="{574ED675-FD1F-67BB-D0D7-4677AA0F93E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p14:dur="0" advTm="10320"/>
    </mc:Choice>
    <mc:Fallback>
      <p:transition advTm="10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C5F4-379D-0CCB-4B14-EEF7A2B2CAEA}"/>
              </a:ext>
            </a:extLst>
          </p:cNvPr>
          <p:cNvSpPr>
            <a:spLocks noGrp="1"/>
          </p:cNvSpPr>
          <p:nvPr>
            <p:ph type="title"/>
          </p:nvPr>
        </p:nvSpPr>
        <p:spPr/>
        <p:txBody>
          <a:bodyPr/>
          <a:lstStyle/>
          <a:p>
            <a:r>
              <a:rPr lang="en-US" dirty="0"/>
              <a:t>Unit Testing – Vector Memory</a:t>
            </a:r>
          </a:p>
        </p:txBody>
      </p:sp>
      <p:pic>
        <p:nvPicPr>
          <p:cNvPr id="5" name="Picture 4">
            <a:extLst>
              <a:ext uri="{FF2B5EF4-FFF2-40B4-BE49-F238E27FC236}">
                <a16:creationId xmlns:a16="http://schemas.microsoft.com/office/drawing/2014/main" id="{0D65B582-8612-9F1C-6358-C7B8CAF045BD}"/>
              </a:ext>
            </a:extLst>
          </p:cNvPr>
          <p:cNvPicPr>
            <a:picLocks noChangeAspect="1"/>
          </p:cNvPicPr>
          <p:nvPr/>
        </p:nvPicPr>
        <p:blipFill>
          <a:blip r:embed="rId5"/>
          <a:stretch>
            <a:fillRect/>
          </a:stretch>
        </p:blipFill>
        <p:spPr>
          <a:xfrm>
            <a:off x="1080911" y="2624513"/>
            <a:ext cx="8321040" cy="1608974"/>
          </a:xfrm>
          <a:prstGeom prst="rect">
            <a:avLst/>
          </a:prstGeom>
        </p:spPr>
      </p:pic>
      <p:pic>
        <p:nvPicPr>
          <p:cNvPr id="28" name="Audio 27">
            <a:hlinkClick r:id="" action="ppaction://media"/>
            <a:extLst>
              <a:ext uri="{FF2B5EF4-FFF2-40B4-BE49-F238E27FC236}">
                <a16:creationId xmlns:a16="http://schemas.microsoft.com/office/drawing/2014/main" id="{7D98F618-3547-CCCE-7EB4-7FDC1C1E7B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2342525"/>
      </p:ext>
    </p:extLst>
  </p:cSld>
  <p:clrMapOvr>
    <a:masterClrMapping/>
  </p:clrMapOvr>
  <p:transition spd="med" advTm="2138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EED8-03CF-6FB0-F5D8-91D12C15BCAB}"/>
              </a:ext>
            </a:extLst>
          </p:cNvPr>
          <p:cNvSpPr>
            <a:spLocks noGrp="1"/>
          </p:cNvSpPr>
          <p:nvPr>
            <p:ph type="title"/>
          </p:nvPr>
        </p:nvSpPr>
        <p:spPr/>
        <p:txBody>
          <a:bodyPr/>
          <a:lstStyle/>
          <a:p>
            <a:r>
              <a:rPr lang="en-US" dirty="0"/>
              <a:t>Unit Testing – Vector Memory</a:t>
            </a:r>
          </a:p>
        </p:txBody>
      </p:sp>
      <p:pic>
        <p:nvPicPr>
          <p:cNvPr id="5" name="Picture 4">
            <a:extLst>
              <a:ext uri="{FF2B5EF4-FFF2-40B4-BE49-F238E27FC236}">
                <a16:creationId xmlns:a16="http://schemas.microsoft.com/office/drawing/2014/main" id="{C606D117-FB6B-49F6-52D0-2FA39E60F03F}"/>
              </a:ext>
            </a:extLst>
          </p:cNvPr>
          <p:cNvPicPr>
            <a:picLocks noChangeAspect="1"/>
          </p:cNvPicPr>
          <p:nvPr/>
        </p:nvPicPr>
        <p:blipFill>
          <a:blip r:embed="rId5"/>
          <a:stretch>
            <a:fillRect/>
          </a:stretch>
        </p:blipFill>
        <p:spPr>
          <a:xfrm>
            <a:off x="1133405" y="2283179"/>
            <a:ext cx="8321040" cy="2057407"/>
          </a:xfrm>
          <a:prstGeom prst="rect">
            <a:avLst/>
          </a:prstGeom>
        </p:spPr>
      </p:pic>
      <p:pic>
        <p:nvPicPr>
          <p:cNvPr id="28" name="Audio 27">
            <a:hlinkClick r:id="" action="ppaction://media"/>
            <a:extLst>
              <a:ext uri="{FF2B5EF4-FFF2-40B4-BE49-F238E27FC236}">
                <a16:creationId xmlns:a16="http://schemas.microsoft.com/office/drawing/2014/main" id="{73F31A82-C92A-797D-0C21-F949718DD5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2754935"/>
      </p:ext>
    </p:extLst>
  </p:cSld>
  <p:clrMapOvr>
    <a:masterClrMapping/>
  </p:clrMapOvr>
  <p:transition spd="med" advTm="1949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01022A2A-88E0-EAEA-F70C-C7932D587B54}"/>
              </a:ext>
            </a:extLst>
          </p:cNvPr>
          <p:cNvSpPr/>
          <p:nvPr/>
        </p:nvSpPr>
        <p:spPr>
          <a:xfrm>
            <a:off x="2127250" y="3172178"/>
            <a:ext cx="1451328" cy="100471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2AD81BF-F976-6139-2B2C-165A67F9BDC1}"/>
              </a:ext>
            </a:extLst>
          </p:cNvPr>
          <p:cNvSpPr/>
          <p:nvPr/>
        </p:nvSpPr>
        <p:spPr>
          <a:xfrm>
            <a:off x="3239206" y="5088916"/>
            <a:ext cx="2292350" cy="100471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Audio 35">
            <a:hlinkClick r:id="" action="ppaction://media"/>
            <a:extLst>
              <a:ext uri="{FF2B5EF4-FFF2-40B4-BE49-F238E27FC236}">
                <a16:creationId xmlns:a16="http://schemas.microsoft.com/office/drawing/2014/main" id="{72F4081F-78D8-8370-FC8C-7915B1D56F8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5351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6"/>
                </p:tgtEl>
              </p:cMediaNode>
            </p:audio>
          </p:childTnLst>
        </p:cTn>
      </p:par>
    </p:tnLst>
    <p:bldLst>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marR="0" lvl="0" indent="-228600" algn="l" defTabSz="914400" rtl="0" eaLnBrk="1" fontAlgn="auto" latinLnBrk="0" hangingPunct="1">
              <a:lnSpc>
                <a:spcPct val="200000"/>
              </a:lnSpc>
              <a:spcBef>
                <a:spcPts val="0"/>
              </a:spcBef>
              <a:spcAft>
                <a:spcPts val="0"/>
              </a:spcAft>
              <a:buClr>
                <a:srgbClr val="FFFFFF"/>
              </a:buClr>
              <a:buSzPts val="2000"/>
              <a:buFont typeface="Arial"/>
              <a:buChar char="•"/>
              <a:tabLst/>
              <a:defRPr/>
            </a:pPr>
            <a:r>
              <a:rPr kumimoji="0" lang="en-US" sz="2800" b="0" i="0" u="none" strike="noStrike" kern="0" cap="none" spc="0" normalizeH="0" baseline="0" noProof="0" dirty="0">
                <a:ln>
                  <a:noFill/>
                </a:ln>
                <a:solidFill>
                  <a:srgbClr val="FFFFFF"/>
                </a:solidFill>
                <a:effectLst/>
                <a:uLnTx/>
                <a:uFillTx/>
                <a:latin typeface="Century Gothic"/>
                <a:sym typeface="Century Gothic"/>
              </a:rPr>
              <a:t>Don’t leave security to the end.</a:t>
            </a:r>
            <a:endParaRPr kumimoji="0" lang="en-US" sz="2800" b="0" i="0" u="none" strike="noStrike" kern="0" cap="none" spc="0" normalizeH="0" baseline="0" noProof="0" dirty="0">
              <a:ln>
                <a:noFill/>
              </a:ln>
              <a:solidFill>
                <a:srgbClr val="4A9BDC">
                  <a:lumMod val="60000"/>
                  <a:lumOff val="40000"/>
                </a:srgbClr>
              </a:solidFill>
              <a:effectLst/>
              <a:uLnTx/>
              <a:uFillTx/>
              <a:latin typeface="Century Gothic"/>
              <a:sym typeface="Century Gothic"/>
            </a:endParaRPr>
          </a:p>
          <a:p>
            <a:pPr marL="228600" marR="0" lvl="0" indent="-228600" algn="l" defTabSz="914400" rtl="0" eaLnBrk="1" fontAlgn="auto" latinLnBrk="0" hangingPunct="1">
              <a:lnSpc>
                <a:spcPct val="200000"/>
              </a:lnSpc>
              <a:spcBef>
                <a:spcPts val="0"/>
              </a:spcBef>
              <a:spcAft>
                <a:spcPts val="0"/>
              </a:spcAft>
              <a:buClr>
                <a:srgbClr val="FFFFFF"/>
              </a:buClr>
              <a:buSzPts val="2000"/>
              <a:buFont typeface="Arial"/>
              <a:buChar char="•"/>
              <a:tabLst/>
              <a:defRPr/>
            </a:pPr>
            <a:r>
              <a:rPr lang="en-US" sz="2800" dirty="0">
                <a:solidFill>
                  <a:srgbClr val="FFFFFF"/>
                </a:solidFill>
              </a:rPr>
              <a:t>Protect your company’s reputation.</a:t>
            </a:r>
          </a:p>
          <a:p>
            <a:pPr marL="228600" marR="0" lvl="0" indent="-228600" algn="l" defTabSz="914400" rtl="0" eaLnBrk="1" fontAlgn="auto" latinLnBrk="0" hangingPunct="1">
              <a:lnSpc>
                <a:spcPct val="200000"/>
              </a:lnSpc>
              <a:spcBef>
                <a:spcPts val="0"/>
              </a:spcBef>
              <a:spcAft>
                <a:spcPts val="0"/>
              </a:spcAft>
              <a:buClr>
                <a:srgbClr val="FFFFFF"/>
              </a:buClr>
              <a:buSzPts val="2000"/>
              <a:buFont typeface="Arial"/>
              <a:buChar char="•"/>
              <a:tabLst/>
              <a:defRPr/>
            </a:pPr>
            <a:r>
              <a:rPr kumimoji="0" lang="en-US" sz="2800" b="0" i="0" u="none" strike="noStrike" kern="0" cap="none" spc="0" normalizeH="0" baseline="0" noProof="0" dirty="0">
                <a:ln>
                  <a:noFill/>
                </a:ln>
                <a:solidFill>
                  <a:srgbClr val="FFFFFF"/>
                </a:solidFill>
                <a:effectLst/>
                <a:uLnTx/>
                <a:uFillTx/>
                <a:latin typeface="Century Gothic"/>
                <a:sym typeface="Century Gothic"/>
              </a:rPr>
              <a:t>Make Defense in Depth work for you.</a:t>
            </a:r>
            <a:endParaRPr kumimoji="0" lang="en-US" sz="2800" b="0" i="0" u="none" strike="noStrike" kern="0" cap="none" spc="0" normalizeH="0" baseline="0" noProof="0" dirty="0">
              <a:ln>
                <a:noFill/>
              </a:ln>
              <a:solidFill>
                <a:srgbClr val="4A9BDC">
                  <a:lumMod val="60000"/>
                  <a:lumOff val="40000"/>
                </a:srgbClr>
              </a:solidFill>
              <a:effectLst/>
              <a:uLnTx/>
              <a:uFillTx/>
              <a:latin typeface="Century Gothic"/>
              <a:sym typeface="Century Gothic"/>
            </a:endParaRP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dirty="0"/>
              <a:t>“It takes 20 years to build a reputation and few minutes of cyber-incident to ruin it.”</a:t>
            </a:r>
          </a:p>
          <a:p>
            <a:pPr marL="0" lvl="0" indent="0" algn="l" rtl="0">
              <a:lnSpc>
                <a:spcPct val="90000"/>
              </a:lnSpc>
              <a:spcBef>
                <a:spcPts val="0"/>
              </a:spcBef>
              <a:spcAft>
                <a:spcPts val="0"/>
              </a:spcAft>
              <a:buClr>
                <a:schemeClr val="lt1"/>
              </a:buClr>
              <a:buSzPts val="2000"/>
              <a:buNone/>
            </a:pPr>
            <a:r>
              <a:rPr lang="en-US" sz="2000" dirty="0"/>
              <a:t>							― Stephane </a:t>
            </a:r>
            <a:r>
              <a:rPr lang="en-US" sz="2000" dirty="0" err="1"/>
              <a:t>Nappo</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8" name="Audio 27">
            <a:hlinkClick r:id="" action="ppaction://media"/>
            <a:extLst>
              <a:ext uri="{FF2B5EF4-FFF2-40B4-BE49-F238E27FC236}">
                <a16:creationId xmlns:a16="http://schemas.microsoft.com/office/drawing/2014/main" id="{C4D0E063-2D83-71B1-24F9-3512560668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9449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marR="0" lvl="0" indent="-228600" algn="l" defTabSz="914400" rtl="0" eaLnBrk="1" fontAlgn="auto" latinLnBrk="0" hangingPunct="1">
              <a:lnSpc>
                <a:spcPct val="100000"/>
              </a:lnSpc>
              <a:spcBef>
                <a:spcPts val="0"/>
              </a:spcBef>
              <a:spcAft>
                <a:spcPts val="2400"/>
              </a:spcAft>
              <a:buClr>
                <a:srgbClr val="FFFFFF"/>
              </a:buClr>
              <a:buSzPts val="2000"/>
              <a:buFont typeface="Arial"/>
              <a:buChar char="•"/>
              <a:tabLst/>
              <a:defRPr/>
            </a:pPr>
            <a:r>
              <a:rPr kumimoji="0" lang="en-US" sz="2800" b="0" i="0" u="none" strike="noStrike" kern="0" cap="none" spc="0" normalizeH="0" baseline="0" noProof="0" dirty="0">
                <a:ln>
                  <a:noFill/>
                </a:ln>
                <a:solidFill>
                  <a:srgbClr val="FFFFFF"/>
                </a:solidFill>
                <a:effectLst/>
                <a:uLnTx/>
                <a:uFillTx/>
                <a:latin typeface="Century Gothic"/>
                <a:sym typeface="Century Gothic"/>
              </a:rPr>
              <a:t>Data Policy</a:t>
            </a:r>
            <a:endParaRPr kumimoji="0" lang="en-US" sz="2800" b="0" i="0" u="none" strike="noStrike" kern="0" cap="none" spc="0" normalizeH="0" baseline="0" noProof="0" dirty="0">
              <a:ln>
                <a:noFill/>
              </a:ln>
              <a:solidFill>
                <a:srgbClr val="4A9BDC">
                  <a:lumMod val="60000"/>
                  <a:lumOff val="40000"/>
                </a:srgbClr>
              </a:solidFill>
              <a:effectLst/>
              <a:uLnTx/>
              <a:uFillTx/>
              <a:latin typeface="Century Gothic"/>
              <a:sym typeface="Century Gothic"/>
            </a:endParaRPr>
          </a:p>
          <a:p>
            <a:pPr marL="685800" lvl="1" indent="-228600">
              <a:lnSpc>
                <a:spcPct val="100000"/>
              </a:lnSpc>
              <a:spcBef>
                <a:spcPts val="0"/>
              </a:spcBef>
              <a:spcAft>
                <a:spcPts val="2400"/>
              </a:spcAft>
              <a:buClr>
                <a:srgbClr val="FFFFFF"/>
              </a:buClr>
              <a:buSzPts val="2000"/>
              <a:defRPr/>
            </a:pPr>
            <a:r>
              <a:rPr kumimoji="0" lang="en-US" sz="2600" b="0" i="0" u="none" strike="noStrike" kern="0" cap="none" spc="0" normalizeH="0" baseline="0" noProof="0" dirty="0">
                <a:ln>
                  <a:noFill/>
                </a:ln>
                <a:solidFill>
                  <a:srgbClr val="FFFFFF"/>
                </a:solidFill>
                <a:effectLst/>
                <a:uLnTx/>
                <a:uFillTx/>
                <a:latin typeface="Century Gothic"/>
                <a:sym typeface="Century Gothic"/>
              </a:rPr>
              <a:t>Data Gathering</a:t>
            </a:r>
            <a:endParaRPr kumimoji="0" lang="en-US" sz="2600" b="0" i="0" u="none" strike="noStrike" kern="0" cap="none" spc="0" normalizeH="0" baseline="0" noProof="0" dirty="0">
              <a:ln>
                <a:noFill/>
              </a:ln>
              <a:solidFill>
                <a:srgbClr val="4A9BDC">
                  <a:lumMod val="60000"/>
                  <a:lumOff val="40000"/>
                </a:srgbClr>
              </a:solidFill>
              <a:effectLst/>
              <a:uLnTx/>
              <a:uFillTx/>
              <a:latin typeface="Century Gothic"/>
              <a:sym typeface="Century Gothic"/>
            </a:endParaRPr>
          </a:p>
          <a:p>
            <a:pPr marL="685800" lvl="1" indent="-228600">
              <a:lnSpc>
                <a:spcPct val="100000"/>
              </a:lnSpc>
              <a:spcBef>
                <a:spcPts val="0"/>
              </a:spcBef>
              <a:spcAft>
                <a:spcPts val="2400"/>
              </a:spcAft>
              <a:buClr>
                <a:srgbClr val="FFFFFF"/>
              </a:buClr>
              <a:buSzPts val="2000"/>
              <a:defRPr/>
            </a:pPr>
            <a:r>
              <a:rPr kumimoji="0" lang="en-US" sz="2600" b="0" i="0" u="none" strike="noStrike" kern="0" cap="none" spc="0" normalizeH="0" baseline="0" noProof="0" dirty="0">
                <a:ln>
                  <a:noFill/>
                </a:ln>
                <a:solidFill>
                  <a:srgbClr val="FFFFFF"/>
                </a:solidFill>
                <a:effectLst/>
                <a:uLnTx/>
                <a:uFillTx/>
                <a:latin typeface="Century Gothic"/>
                <a:sym typeface="Century Gothic"/>
              </a:rPr>
              <a:t>Data retention</a:t>
            </a:r>
          </a:p>
          <a:p>
            <a:pPr marL="685800" lvl="1" indent="-228600">
              <a:lnSpc>
                <a:spcPct val="100000"/>
              </a:lnSpc>
              <a:spcBef>
                <a:spcPts val="0"/>
              </a:spcBef>
              <a:spcAft>
                <a:spcPts val="2400"/>
              </a:spcAft>
              <a:buClr>
                <a:srgbClr val="FFFFFF"/>
              </a:buClr>
              <a:buSzPts val="2000"/>
              <a:defRPr/>
            </a:pPr>
            <a:r>
              <a:rPr lang="en-US" sz="2600" dirty="0">
                <a:solidFill>
                  <a:srgbClr val="FFFFFF"/>
                </a:solidFill>
              </a:rPr>
              <a:t>Data Usage</a:t>
            </a:r>
            <a:endParaRPr kumimoji="0" lang="en-US" sz="2600" b="0" i="0" u="none" strike="noStrike" kern="0" cap="none" spc="0" normalizeH="0" baseline="0" noProof="0" dirty="0">
              <a:ln>
                <a:noFill/>
              </a:ln>
              <a:solidFill>
                <a:srgbClr val="4A9BDC">
                  <a:lumMod val="60000"/>
                  <a:lumOff val="40000"/>
                </a:srgbClr>
              </a:solidFill>
              <a:effectLst/>
              <a:uLnTx/>
              <a:uFillTx/>
              <a:latin typeface="Century Gothic"/>
              <a:sym typeface="Century Gothic"/>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Graph">
            <a:extLst>
              <a:ext uri="{FF2B5EF4-FFF2-40B4-BE49-F238E27FC236}">
                <a16:creationId xmlns:a16="http://schemas.microsoft.com/office/drawing/2014/main" id="{0D1FA7C2-75B1-86D4-D8E9-D3995F696C69}"/>
              </a:ext>
            </a:extLst>
          </p:cNvPr>
          <p:cNvPicPr>
            <a:picLocks noChangeAspect="1"/>
          </p:cNvPicPr>
          <p:nvPr/>
        </p:nvPicPr>
        <p:blipFill>
          <a:blip r:embed="rId7"/>
          <a:stretch>
            <a:fillRect/>
          </a:stretch>
        </p:blipFill>
        <p:spPr>
          <a:xfrm>
            <a:off x="6293005" y="1868063"/>
            <a:ext cx="5234369" cy="3271481"/>
          </a:xfrm>
          <a:prstGeom prst="rect">
            <a:avLst/>
          </a:prstGeom>
        </p:spPr>
      </p:pic>
      <p:pic>
        <p:nvPicPr>
          <p:cNvPr id="25" name="Audio 24">
            <a:hlinkClick r:id="" action="ppaction://media"/>
            <a:extLst>
              <a:ext uri="{FF2B5EF4-FFF2-40B4-BE49-F238E27FC236}">
                <a16:creationId xmlns:a16="http://schemas.microsoft.com/office/drawing/2014/main" id="{56131674-1F2C-D1F0-E96C-83B8C4611AD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5184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sz="3200" dirty="0"/>
              <a:t>Defense in Depth has many layers.</a:t>
            </a:r>
          </a:p>
          <a:p>
            <a:pPr marL="685800" lvl="1" indent="-228600">
              <a:spcBef>
                <a:spcPts val="0"/>
              </a:spcBef>
              <a:buSzPts val="2200"/>
            </a:pPr>
            <a:r>
              <a:rPr lang="en-US" sz="3200" dirty="0"/>
              <a:t>Principles</a:t>
            </a:r>
          </a:p>
          <a:p>
            <a:pPr marL="1143000" lvl="2" indent="-228600">
              <a:spcBef>
                <a:spcPts val="0"/>
              </a:spcBef>
              <a:buSzPts val="2200"/>
            </a:pPr>
            <a:r>
              <a:rPr lang="en-US" sz="3200" dirty="0"/>
              <a:t>10 principles</a:t>
            </a:r>
          </a:p>
          <a:p>
            <a:pPr marL="1143000" lvl="2" indent="-228600">
              <a:spcBef>
                <a:spcPts val="0"/>
              </a:spcBef>
              <a:buSzPts val="2200"/>
            </a:pPr>
            <a:r>
              <a:rPr lang="en-US" sz="3200" dirty="0"/>
              <a:t>Encryption</a:t>
            </a:r>
          </a:p>
          <a:p>
            <a:pPr marL="1143000" lvl="2" indent="-228600">
              <a:spcBef>
                <a:spcPts val="0"/>
              </a:spcBef>
              <a:buSzPts val="2200"/>
            </a:pPr>
            <a:r>
              <a:rPr lang="en-US" sz="3200" dirty="0"/>
              <a:t>Triple A</a:t>
            </a:r>
          </a:p>
          <a:p>
            <a:pPr marL="685800" lvl="1" indent="-228600">
              <a:spcBef>
                <a:spcPts val="0"/>
              </a:spcBef>
              <a:buSzPts val="2200"/>
            </a:pPr>
            <a:r>
              <a:rPr lang="en-US" sz="3200" dirty="0"/>
              <a:t>Coding standards</a:t>
            </a:r>
          </a:p>
          <a:p>
            <a:pPr marL="685800" lvl="1" indent="-228600">
              <a:spcBef>
                <a:spcPts val="0"/>
              </a:spcBef>
              <a:buSzPts val="2200"/>
            </a:pPr>
            <a:r>
              <a:rPr lang="en-US" sz="3200" dirty="0"/>
              <a:t>Tools</a:t>
            </a:r>
          </a:p>
          <a:p>
            <a:pPr marL="685800" lvl="1" indent="-228600">
              <a:spcBef>
                <a:spcPts val="0"/>
              </a:spcBef>
              <a:buSzPts val="2200"/>
            </a:pPr>
            <a:r>
              <a:rPr lang="en-US" sz="3200" dirty="0"/>
              <a:t>Testing</a:t>
            </a:r>
          </a:p>
          <a:p>
            <a:pPr marL="685800" lvl="1" indent="-228600">
              <a:spcBef>
                <a:spcPts val="0"/>
              </a:spcBef>
              <a:buSzPts val="2200"/>
            </a:pPr>
            <a:r>
              <a:rPr lang="en-US" sz="3200" dirty="0"/>
              <a:t>Make it work for you.</a:t>
            </a:r>
          </a:p>
          <a:p>
            <a:pPr marL="685800" lvl="1" indent="-228600">
              <a:spcBef>
                <a:spcPts val="0"/>
              </a:spcBef>
              <a:buSzPts val="2200"/>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Digital padlock art">
            <a:extLst>
              <a:ext uri="{FF2B5EF4-FFF2-40B4-BE49-F238E27FC236}">
                <a16:creationId xmlns:a16="http://schemas.microsoft.com/office/drawing/2014/main" id="{FD76C0DE-152F-39AD-C842-9CE0960292DE}"/>
              </a:ext>
            </a:extLst>
          </p:cNvPr>
          <p:cNvPicPr>
            <a:picLocks noChangeAspect="1"/>
          </p:cNvPicPr>
          <p:nvPr/>
        </p:nvPicPr>
        <p:blipFill>
          <a:blip r:embed="rId7"/>
          <a:stretch>
            <a:fillRect/>
          </a:stretch>
        </p:blipFill>
        <p:spPr>
          <a:xfrm>
            <a:off x="7771796" y="3057977"/>
            <a:ext cx="3124804" cy="2297289"/>
          </a:xfrm>
          <a:prstGeom prst="rect">
            <a:avLst/>
          </a:prstGeom>
        </p:spPr>
      </p:pic>
      <p:pic>
        <p:nvPicPr>
          <p:cNvPr id="16" name="Audio 15">
            <a:hlinkClick r:id="" action="ppaction://media"/>
            <a:extLst>
              <a:ext uri="{FF2B5EF4-FFF2-40B4-BE49-F238E27FC236}">
                <a16:creationId xmlns:a16="http://schemas.microsoft.com/office/drawing/2014/main" id="{665975B5-339D-B3D9-A536-6C6C896CE33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7012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err="1"/>
              <a:t>Akyoo</a:t>
            </a:r>
            <a:r>
              <a:rPr lang="en-US" dirty="0"/>
              <a:t>, G. (2023). </a:t>
            </a:r>
            <a:r>
              <a:rPr lang="en-US" i="1" dirty="0"/>
              <a:t>Fundamental Security Postures: Default Allow vs. Default 	Deny</a:t>
            </a:r>
            <a:r>
              <a:rPr lang="en-US" dirty="0"/>
              <a:t>. Retrieved from Medium: 	https://medium.com/@gakyoo/fundamental-security-postures-default-	allow-vs-default-deny-	539abfbbdba9#:~:text=The%20default%20deny%20model%20is,authoriz	ed%20and%20explicitly%20permitted%20activities.</a:t>
            </a:r>
          </a:p>
          <a:p>
            <a:pPr marL="0" lvl="0" indent="0" algn="l" rtl="0">
              <a:lnSpc>
                <a:spcPct val="90000"/>
              </a:lnSpc>
              <a:spcBef>
                <a:spcPts val="0"/>
              </a:spcBef>
              <a:spcAft>
                <a:spcPts val="0"/>
              </a:spcAft>
              <a:buClr>
                <a:schemeClr val="lt1"/>
              </a:buClr>
              <a:buSzPts val="2200"/>
              <a:buNone/>
            </a:pPr>
            <a:r>
              <a:rPr lang="en-US" dirty="0"/>
              <a:t>Carnegie Mellon. (2018). </a:t>
            </a:r>
            <a:r>
              <a:rPr lang="en-US" i="1" dirty="0"/>
              <a:t>SEI CERT C Coding Standard. </a:t>
            </a:r>
            <a:r>
              <a:rPr lang="en-US" dirty="0"/>
              <a:t>Retrieved from 	</a:t>
            </a:r>
            <a:r>
              <a:rPr lang="en-US" dirty="0" err="1"/>
              <a:t>Confluence:https</a:t>
            </a:r>
            <a:r>
              <a:rPr lang="en-US" dirty="0"/>
              <a:t>://wiki.sei.cmu.edu/confluence/display/c/SEI+CERT+C	+Coding+Standard</a:t>
            </a:r>
          </a:p>
          <a:p>
            <a:pPr marL="0" lvl="0" indent="0" algn="l" rtl="0">
              <a:lnSpc>
                <a:spcPct val="90000"/>
              </a:lnSpc>
              <a:spcBef>
                <a:spcPts val="0"/>
              </a:spcBef>
              <a:spcAft>
                <a:spcPts val="0"/>
              </a:spcAft>
              <a:buClr>
                <a:schemeClr val="lt1"/>
              </a:buClr>
              <a:buSzPts val="2200"/>
              <a:buNone/>
            </a:pPr>
            <a:r>
              <a:rPr lang="en-US" dirty="0"/>
              <a:t>IBM. (2021). </a:t>
            </a:r>
            <a:r>
              <a:rPr lang="en-US" i="1" dirty="0"/>
              <a:t>Compiler Warnings</a:t>
            </a:r>
            <a:r>
              <a:rPr lang="en-US" dirty="0"/>
              <a:t>. Retrieved from IBM: 	https://www.ibm.com/docs/en/ztpf/1.1.0.15?topic=warnings-compiler</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41490549-C7B0-6ED0-6DA5-43210B39A08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08"/>
    </mc:Choice>
    <mc:Fallback>
      <p:transition spd="slow" advTm="3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a:picLocks noChangeAspect="1"/>
          </p:cNvPicPr>
          <p:nvPr/>
        </p:nvPicPr>
        <p:blipFill rotWithShape="1">
          <a:blip r:embed="rId6">
            <a:alphaModFix/>
          </a:blip>
          <a:srcRect/>
          <a:stretch/>
        </p:blipFill>
        <p:spPr>
          <a:xfrm>
            <a:off x="2438400" y="2057401"/>
            <a:ext cx="7315200" cy="430437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2" name="Audio 31">
            <a:hlinkClick r:id="" action="ppaction://media"/>
            <a:extLst>
              <a:ext uri="{FF2B5EF4-FFF2-40B4-BE49-F238E27FC236}">
                <a16:creationId xmlns:a16="http://schemas.microsoft.com/office/drawing/2014/main" id="{A3900254-B4A1-D89C-0B07-541FD124A03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3697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263673" y="1889135"/>
            <a:ext cx="2747382" cy="4634415"/>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0"/>
              </a:spcAft>
              <a:buSzPts val="1800"/>
              <a:buNone/>
            </a:pPr>
            <a:r>
              <a:rPr lang="en-US" sz="2000" dirty="0">
                <a:solidFill>
                  <a:srgbClr val="FFFFFF"/>
                </a:solidFill>
              </a:rPr>
              <a:t>Likely – This issue is most likely to happen.</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Priority – Issues to focus on first. Higher P Value is higher priority.</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Low priority – Issues to focus on lasts</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Unlikely – This issue is unlikely to happen.</a:t>
            </a:r>
          </a:p>
          <a:p>
            <a:pPr marL="228600" lvl="0" indent="0" algn="l" rtl="0">
              <a:lnSpc>
                <a:spcPct val="107916"/>
              </a:lnSpc>
              <a:spcBef>
                <a:spcPts val="0"/>
              </a:spcBef>
              <a:spcAft>
                <a:spcPts val="0"/>
              </a:spcAft>
              <a:buSzPts val="18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570829338"/>
              </p:ext>
            </p:extLst>
          </p:nvPr>
        </p:nvGraphicFramePr>
        <p:xfrm>
          <a:off x="3210374" y="1889135"/>
          <a:ext cx="8804842" cy="4634415"/>
        </p:xfrm>
        <a:graphic>
          <a:graphicData uri="http://schemas.openxmlformats.org/drawingml/2006/table">
            <a:tbl>
              <a:tblPr firstRow="1" firstCol="1">
                <a:noFill/>
                <a:tableStyleId>{802198C4-3087-4945-87E3-76CBB3509B7E}</a:tableStyleId>
              </a:tblPr>
              <a:tblGrid>
                <a:gridCol w="4086538">
                  <a:extLst>
                    <a:ext uri="{9D8B030D-6E8A-4147-A177-3AD203B41FA5}">
                      <a16:colId xmlns:a16="http://schemas.microsoft.com/office/drawing/2014/main" val="20000"/>
                    </a:ext>
                  </a:extLst>
                </a:gridCol>
                <a:gridCol w="4718304">
                  <a:extLst>
                    <a:ext uri="{9D8B030D-6E8A-4147-A177-3AD203B41FA5}">
                      <a16:colId xmlns:a16="http://schemas.microsoft.com/office/drawing/2014/main" val="20001"/>
                    </a:ext>
                  </a:extLst>
                </a:gridCol>
              </a:tblGrid>
              <a:tr h="2779702">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STD-002-CPP: Data Value</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STD-003-CPP: String Correctness</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STD-004-CPP: SQL Injection</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STD-005-CPP: Memory Protection</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STD-009-CPP: Null Dereference</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STD-010-CPP: Divide by Zero</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STD-002-CPP: Data Value (P9)</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STD-003-CPP: String Correctness (P18)</a:t>
                      </a:r>
                    </a:p>
                    <a:p>
                      <a:pPr marL="342900" marR="0" lvl="0" indent="-34290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1800" u="none" strike="noStrike" cap="none" dirty="0">
                          <a:solidFill>
                            <a:schemeClr val="tx1"/>
                          </a:solidFill>
                        </a:rPr>
                        <a:t>STD-004-CPP: SQL Injection (P18)</a:t>
                      </a:r>
                    </a:p>
                    <a:p>
                      <a:pPr marL="342900" marR="0" lvl="0" indent="-34290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1800" u="none" strike="noStrike" cap="none" dirty="0">
                          <a:solidFill>
                            <a:schemeClr val="tx1"/>
                          </a:solidFill>
                        </a:rPr>
                        <a:t>STD-005-CPP: Memory Protection (P18)</a:t>
                      </a:r>
                    </a:p>
                    <a:p>
                      <a:pPr marL="342900" marR="0" lvl="0" indent="-34290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1800" u="none" strike="noStrike" cap="none" dirty="0">
                          <a:solidFill>
                            <a:schemeClr val="tx1"/>
                          </a:solidFill>
                        </a:rPr>
                        <a:t>STD-008-CPP: Declarations (P6)</a:t>
                      </a:r>
                    </a:p>
                    <a:p>
                      <a:pPr marL="342900" marR="0" lvl="0" indent="-34290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1800" u="none" strike="noStrike" cap="none" dirty="0">
                          <a:solidFill>
                            <a:schemeClr val="tx1"/>
                          </a:solidFill>
                        </a:rPr>
                        <a:t>STD-009-CPP: Null Dereference (P18)</a:t>
                      </a:r>
                    </a:p>
                    <a:p>
                      <a:pPr marL="342900" marR="0" lvl="0" indent="-342900" algn="l"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1800" u="none" strike="noStrike" cap="none" dirty="0">
                          <a:solidFill>
                            <a:schemeClr val="tx1"/>
                          </a:solidFill>
                        </a:rPr>
                        <a:t>STD-010-CPP: Divide by Zero (P6)</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854713">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STD-001-CPP: Data Type (P2)</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STD-006-CPP: Assertions (P4)</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STD-007-CPP: Exceptions (P4)</a:t>
                      </a:r>
                      <a:endParaRPr sz="1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SDT-001-CPP: Data Type</a:t>
                      </a:r>
                    </a:p>
                    <a:p>
                      <a:pPr marL="342900" marR="0" lvl="0" indent="-342900" algn="l" rtl="0">
                        <a:lnSpc>
                          <a:spcPct val="100000"/>
                        </a:lnSpc>
                        <a:spcBef>
                          <a:spcPts val="0"/>
                        </a:spcBef>
                        <a:spcAft>
                          <a:spcPts val="0"/>
                        </a:spcAft>
                        <a:buClr>
                          <a:srgbClr val="000000"/>
                        </a:buClr>
                        <a:buSzPts val="3600"/>
                        <a:buFont typeface="Arial" panose="020B0604020202020204" pitchFamily="34" charset="0"/>
                        <a:buChar char="•"/>
                      </a:pPr>
                      <a:r>
                        <a:rPr lang="en-US" sz="1800" u="none" strike="noStrike" cap="none" dirty="0">
                          <a:solidFill>
                            <a:schemeClr val="tx1"/>
                          </a:solidFill>
                        </a:rPr>
                        <a:t>STD-006-CPP: Assertions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6" name="Audio 25">
            <a:hlinkClick r:id="" action="ppaction://media"/>
            <a:extLst>
              <a:ext uri="{FF2B5EF4-FFF2-40B4-BE49-F238E27FC236}">
                <a16:creationId xmlns:a16="http://schemas.microsoft.com/office/drawing/2014/main" id="{DE623B28-09DC-52D8-159F-CCAA63FE18A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5282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719072"/>
            <a:ext cx="10820400" cy="4870679"/>
          </a:xfrm>
          <a:prstGeom prst="rect">
            <a:avLst/>
          </a:prstGeom>
          <a:noFill/>
          <a:ln>
            <a:noFill/>
          </a:ln>
        </p:spPr>
        <p:txBody>
          <a:bodyPr spcFirstLastPara="1" wrap="square" lIns="91425" tIns="45700" rIns="91425" bIns="45700" anchor="t" anchorCtr="0">
            <a:normAutofit fontScale="92500" lnSpcReduction="20000"/>
          </a:bodyPr>
          <a:lstStyle/>
          <a:p>
            <a:pPr lvl="0" indent="-457200" algn="l" rtl="0">
              <a:lnSpc>
                <a:spcPct val="100000"/>
              </a:lnSpc>
              <a:spcBef>
                <a:spcPts val="0"/>
              </a:spcBef>
              <a:spcAft>
                <a:spcPts val="1200"/>
              </a:spcAft>
              <a:buClr>
                <a:schemeClr val="lt1"/>
              </a:buClr>
              <a:buSzPts val="2200"/>
              <a:buFont typeface="+mj-lt"/>
              <a:buAutoNum type="arabicPeriod"/>
            </a:pPr>
            <a:r>
              <a:rPr lang="en-US" dirty="0"/>
              <a:t>Validate Input Data: </a:t>
            </a:r>
            <a:r>
              <a:rPr lang="en-US" dirty="0">
                <a:solidFill>
                  <a:schemeClr val="accent6">
                    <a:lumMod val="60000"/>
                    <a:lumOff val="40000"/>
                  </a:schemeClr>
                </a:solidFill>
              </a:rPr>
              <a:t>Data Type, Data Value, Exceptions, Divide by Zero.</a:t>
            </a:r>
          </a:p>
          <a:p>
            <a:pPr lvl="0" indent="-457200" algn="l" rtl="0">
              <a:lnSpc>
                <a:spcPct val="100000"/>
              </a:lnSpc>
              <a:spcBef>
                <a:spcPts val="0"/>
              </a:spcBef>
              <a:spcAft>
                <a:spcPts val="1200"/>
              </a:spcAft>
              <a:buClr>
                <a:schemeClr val="lt1"/>
              </a:buClr>
              <a:buSzPts val="2200"/>
              <a:buFont typeface="+mj-lt"/>
              <a:buAutoNum type="arabicPeriod"/>
            </a:pPr>
            <a:r>
              <a:rPr lang="en-US" dirty="0"/>
              <a:t>Heed Compiler Warnings: </a:t>
            </a:r>
            <a:r>
              <a:rPr lang="en-US" dirty="0">
                <a:solidFill>
                  <a:schemeClr val="accent6">
                    <a:lumMod val="60000"/>
                    <a:lumOff val="40000"/>
                  </a:schemeClr>
                </a:solidFill>
              </a:rPr>
              <a:t>Data Type, String Correctness, Divide by Zero.</a:t>
            </a:r>
          </a:p>
          <a:p>
            <a:pPr lvl="0" indent="-457200" algn="l" rtl="0">
              <a:lnSpc>
                <a:spcPct val="100000"/>
              </a:lnSpc>
              <a:spcBef>
                <a:spcPts val="0"/>
              </a:spcBef>
              <a:spcAft>
                <a:spcPts val="1200"/>
              </a:spcAft>
              <a:buClr>
                <a:schemeClr val="lt1"/>
              </a:buClr>
              <a:buSzPts val="2200"/>
              <a:buFont typeface="+mj-lt"/>
              <a:buAutoNum type="arabicPeriod"/>
            </a:pPr>
            <a:r>
              <a:rPr lang="en-US" dirty="0"/>
              <a:t>Architect and Design for Security Policies: </a:t>
            </a:r>
            <a:r>
              <a:rPr lang="en-US" dirty="0">
                <a:solidFill>
                  <a:schemeClr val="accent6">
                    <a:lumMod val="60000"/>
                    <a:lumOff val="40000"/>
                  </a:schemeClr>
                </a:solidFill>
              </a:rPr>
              <a:t>Memory Protection.</a:t>
            </a:r>
          </a:p>
          <a:p>
            <a:pPr lvl="0" indent="-457200" algn="l" rtl="0">
              <a:lnSpc>
                <a:spcPct val="100000"/>
              </a:lnSpc>
              <a:spcBef>
                <a:spcPts val="0"/>
              </a:spcBef>
              <a:spcAft>
                <a:spcPts val="1200"/>
              </a:spcAft>
              <a:buClr>
                <a:schemeClr val="lt1"/>
              </a:buClr>
              <a:buSzPts val="2200"/>
              <a:buFont typeface="+mj-lt"/>
              <a:buAutoNum type="arabicPeriod"/>
            </a:pPr>
            <a:r>
              <a:rPr lang="en-US" dirty="0"/>
              <a:t>Keep It Simple: </a:t>
            </a:r>
            <a:r>
              <a:rPr lang="en-US" dirty="0">
                <a:solidFill>
                  <a:schemeClr val="accent6">
                    <a:lumMod val="60000"/>
                    <a:lumOff val="40000"/>
                  </a:schemeClr>
                </a:solidFill>
              </a:rPr>
              <a:t>Assertions.</a:t>
            </a:r>
          </a:p>
          <a:p>
            <a:pPr lvl="0" indent="-457200" algn="l" rtl="0">
              <a:lnSpc>
                <a:spcPct val="100000"/>
              </a:lnSpc>
              <a:spcBef>
                <a:spcPts val="0"/>
              </a:spcBef>
              <a:spcAft>
                <a:spcPts val="1200"/>
              </a:spcAft>
              <a:buClr>
                <a:schemeClr val="lt1"/>
              </a:buClr>
              <a:buSzPts val="2200"/>
              <a:buFont typeface="+mj-lt"/>
              <a:buAutoNum type="arabicPeriod"/>
            </a:pPr>
            <a:r>
              <a:rPr lang="en-US" dirty="0"/>
              <a:t>Default Deny: </a:t>
            </a:r>
            <a:r>
              <a:rPr lang="en-US" dirty="0">
                <a:solidFill>
                  <a:schemeClr val="accent6">
                    <a:lumMod val="60000"/>
                    <a:lumOff val="40000"/>
                  </a:schemeClr>
                </a:solidFill>
              </a:rPr>
              <a:t>SQL Injection.</a:t>
            </a:r>
          </a:p>
          <a:p>
            <a:pPr lvl="0" indent="-457200" algn="l" rtl="0">
              <a:lnSpc>
                <a:spcPct val="100000"/>
              </a:lnSpc>
              <a:spcBef>
                <a:spcPts val="0"/>
              </a:spcBef>
              <a:spcAft>
                <a:spcPts val="1200"/>
              </a:spcAft>
              <a:buClr>
                <a:schemeClr val="lt1"/>
              </a:buClr>
              <a:buSzPts val="2200"/>
              <a:buFont typeface="+mj-lt"/>
              <a:buAutoNum type="arabicPeriod"/>
            </a:pPr>
            <a:r>
              <a:rPr lang="en-US" dirty="0"/>
              <a:t>Adhere to the Principle of Least Privilege: </a:t>
            </a:r>
            <a:r>
              <a:rPr lang="en-US" dirty="0">
                <a:solidFill>
                  <a:schemeClr val="accent6">
                    <a:lumMod val="60000"/>
                    <a:lumOff val="40000"/>
                  </a:schemeClr>
                </a:solidFill>
              </a:rPr>
              <a:t>SQL Injection.</a:t>
            </a:r>
          </a:p>
          <a:p>
            <a:pPr lvl="0" indent="-457200" algn="l" rtl="0">
              <a:lnSpc>
                <a:spcPct val="100000"/>
              </a:lnSpc>
              <a:spcBef>
                <a:spcPts val="0"/>
              </a:spcBef>
              <a:spcAft>
                <a:spcPts val="1200"/>
              </a:spcAft>
              <a:buClr>
                <a:schemeClr val="lt1"/>
              </a:buClr>
              <a:buSzPts val="2200"/>
              <a:buFont typeface="+mj-lt"/>
              <a:buAutoNum type="arabicPeriod"/>
            </a:pPr>
            <a:r>
              <a:rPr lang="en-US" dirty="0"/>
              <a:t>Sanitize Data Sent to Other Systems: </a:t>
            </a:r>
            <a:r>
              <a:rPr lang="en-US" dirty="0">
                <a:solidFill>
                  <a:schemeClr val="accent6">
                    <a:lumMod val="60000"/>
                    <a:lumOff val="40000"/>
                  </a:schemeClr>
                </a:solidFill>
              </a:rPr>
              <a:t>SQL Injection.</a:t>
            </a:r>
          </a:p>
          <a:p>
            <a:pPr lvl="0" indent="-457200" algn="l" rtl="0">
              <a:lnSpc>
                <a:spcPct val="100000"/>
              </a:lnSpc>
              <a:spcBef>
                <a:spcPts val="0"/>
              </a:spcBef>
              <a:spcAft>
                <a:spcPts val="1200"/>
              </a:spcAft>
              <a:buClr>
                <a:schemeClr val="lt1"/>
              </a:buClr>
              <a:buSzPts val="2200"/>
              <a:buFont typeface="+mj-lt"/>
              <a:buAutoNum type="arabicPeriod"/>
            </a:pPr>
            <a:r>
              <a:rPr lang="en-US" dirty="0"/>
              <a:t>Practice Defense in Depth: </a:t>
            </a:r>
            <a:r>
              <a:rPr lang="en-US" dirty="0">
                <a:solidFill>
                  <a:schemeClr val="accent6">
                    <a:lumMod val="60000"/>
                    <a:lumOff val="40000"/>
                  </a:schemeClr>
                </a:solidFill>
              </a:rPr>
              <a:t>SQL Injection.</a:t>
            </a:r>
          </a:p>
          <a:p>
            <a:pPr lvl="0" indent="-457200" algn="l" rtl="0">
              <a:lnSpc>
                <a:spcPct val="100000"/>
              </a:lnSpc>
              <a:spcBef>
                <a:spcPts val="0"/>
              </a:spcBef>
              <a:spcAft>
                <a:spcPts val="1200"/>
              </a:spcAft>
              <a:buClr>
                <a:schemeClr val="lt1"/>
              </a:buClr>
              <a:buSzPts val="2200"/>
              <a:buFont typeface="+mj-lt"/>
              <a:buAutoNum type="arabicPeriod"/>
            </a:pPr>
            <a:r>
              <a:rPr lang="en-US" dirty="0"/>
              <a:t>Use Effective Quality Assurance Techniques: </a:t>
            </a:r>
            <a:r>
              <a:rPr lang="en-US" dirty="0">
                <a:solidFill>
                  <a:schemeClr val="accent6">
                    <a:lumMod val="60000"/>
                    <a:lumOff val="40000"/>
                  </a:schemeClr>
                </a:solidFill>
              </a:rPr>
              <a:t>SQL Injection, Memory Protection, Assertions, Declaration, Null Dereference.</a:t>
            </a:r>
          </a:p>
          <a:p>
            <a:pPr lvl="0" indent="-457200" algn="l" rtl="0">
              <a:lnSpc>
                <a:spcPct val="100000"/>
              </a:lnSpc>
              <a:spcBef>
                <a:spcPts val="0"/>
              </a:spcBef>
              <a:spcAft>
                <a:spcPts val="1200"/>
              </a:spcAft>
              <a:buClr>
                <a:schemeClr val="lt1"/>
              </a:buClr>
              <a:buSzPts val="2200"/>
              <a:buFont typeface="+mj-lt"/>
              <a:buAutoNum type="arabicPeriod"/>
            </a:pPr>
            <a:r>
              <a:rPr lang="en-US" dirty="0"/>
              <a:t>Adopt a Secure Coding Standard: </a:t>
            </a:r>
            <a:r>
              <a:rPr lang="en-US" dirty="0">
                <a:solidFill>
                  <a:schemeClr val="accent6">
                    <a:lumMod val="60000"/>
                    <a:lumOff val="40000"/>
                  </a:schemeClr>
                </a:solidFill>
              </a:rPr>
              <a:t>String Correctness, SQL Injection, Memory Protection, Assertions, Exceptions, Declaration, Null Dereference.</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0" name="Audio 29">
            <a:hlinkClick r:id="" action="ppaction://media"/>
            <a:extLst>
              <a:ext uri="{FF2B5EF4-FFF2-40B4-BE49-F238E27FC236}">
                <a16:creationId xmlns:a16="http://schemas.microsoft.com/office/drawing/2014/main" id="{E35A79D1-7CCB-FBBE-C037-E7617A5013F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22736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1AD35AA6-B188-66AB-D49B-38E95EDB7295}"/>
              </a:ext>
            </a:extLst>
          </p:cNvPr>
          <p:cNvGraphicFramePr>
            <a:graphicFrameLocks noGrp="1"/>
          </p:cNvGraphicFramePr>
          <p:nvPr>
            <p:extLst>
              <p:ext uri="{D42A27DB-BD31-4B8C-83A1-F6EECF244321}">
                <p14:modId xmlns:p14="http://schemas.microsoft.com/office/powerpoint/2010/main" val="3570907186"/>
              </p:ext>
            </p:extLst>
          </p:nvPr>
        </p:nvGraphicFramePr>
        <p:xfrm>
          <a:off x="629354" y="2194560"/>
          <a:ext cx="9824157" cy="4070731"/>
        </p:xfrm>
        <a:graphic>
          <a:graphicData uri="http://schemas.openxmlformats.org/drawingml/2006/table">
            <a:tbl>
              <a:tblPr firstRow="1" firstCol="1" bandRow="1">
                <a:tableStyleId>{802198C4-3087-4945-87E3-76CBB3509B7E}</a:tableStyleId>
              </a:tblPr>
              <a:tblGrid>
                <a:gridCol w="4278906">
                  <a:extLst>
                    <a:ext uri="{9D8B030D-6E8A-4147-A177-3AD203B41FA5}">
                      <a16:colId xmlns:a16="http://schemas.microsoft.com/office/drawing/2014/main" val="483680749"/>
                    </a:ext>
                  </a:extLst>
                </a:gridCol>
                <a:gridCol w="1602017">
                  <a:extLst>
                    <a:ext uri="{9D8B030D-6E8A-4147-A177-3AD203B41FA5}">
                      <a16:colId xmlns:a16="http://schemas.microsoft.com/office/drawing/2014/main" val="3199283082"/>
                    </a:ext>
                  </a:extLst>
                </a:gridCol>
                <a:gridCol w="1766354">
                  <a:extLst>
                    <a:ext uri="{9D8B030D-6E8A-4147-A177-3AD203B41FA5}">
                      <a16:colId xmlns:a16="http://schemas.microsoft.com/office/drawing/2014/main" val="2002511800"/>
                    </a:ext>
                  </a:extLst>
                </a:gridCol>
                <a:gridCol w="2176880">
                  <a:extLst>
                    <a:ext uri="{9D8B030D-6E8A-4147-A177-3AD203B41FA5}">
                      <a16:colId xmlns:a16="http://schemas.microsoft.com/office/drawing/2014/main" val="3025149351"/>
                    </a:ext>
                  </a:extLst>
                </a:gridCol>
              </a:tblGrid>
              <a:tr h="0">
                <a:tc>
                  <a:txBody>
                    <a:bodyPr/>
                    <a:lstStyle/>
                    <a:p>
                      <a:pPr marL="0" marR="0">
                        <a:lnSpc>
                          <a:spcPct val="200000"/>
                        </a:lnSpc>
                        <a:spcBef>
                          <a:spcPts val="0"/>
                        </a:spcBef>
                        <a:spcAft>
                          <a:spcPts val="0"/>
                        </a:spcAft>
                      </a:pPr>
                      <a:r>
                        <a:rPr lang="en-US" sz="1600" b="1" kern="100" dirty="0">
                          <a:solidFill>
                            <a:schemeClr val="bg1"/>
                          </a:solidFill>
                          <a:effectLst/>
                        </a:rPr>
                        <a:t>Coding Standard</a:t>
                      </a:r>
                      <a:endParaRPr lang="en-US" sz="1600" b="1"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lvl="0" indent="0" algn="l" defTabSz="914400" rtl="0" eaLnBrk="1" fontAlgn="auto" latinLnBrk="0" hangingPunct="1">
                        <a:lnSpc>
                          <a:spcPct val="200000"/>
                        </a:lnSpc>
                        <a:spcBef>
                          <a:spcPts val="0"/>
                        </a:spcBef>
                        <a:spcAft>
                          <a:spcPts val="0"/>
                        </a:spcAft>
                        <a:buClr>
                          <a:srgbClr val="000000"/>
                        </a:buClr>
                        <a:buSzTx/>
                        <a:buFont typeface="Arial"/>
                        <a:buNone/>
                        <a:tabLst/>
                        <a:defRPr/>
                      </a:pPr>
                      <a:r>
                        <a:rPr lang="en-US" sz="1600" b="1" kern="100" dirty="0">
                          <a:solidFill>
                            <a:schemeClr val="bg1"/>
                          </a:solidFill>
                          <a:effectLst/>
                        </a:rPr>
                        <a:t>Severity</a:t>
                      </a:r>
                      <a:endParaRPr lang="en-US" sz="1600" b="1"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600" b="1" kern="100" dirty="0">
                          <a:solidFill>
                            <a:schemeClr val="bg1"/>
                          </a:solidFill>
                          <a:effectLst/>
                        </a:rPr>
                        <a:t>Likelihood</a:t>
                      </a:r>
                      <a:endParaRPr lang="en-US" sz="1600" b="1"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600" b="1" kern="100" dirty="0">
                          <a:solidFill>
                            <a:schemeClr val="bg1"/>
                          </a:solidFill>
                          <a:effectLst/>
                        </a:rPr>
                        <a:t>Remediation Cost</a:t>
                      </a:r>
                    </a:p>
                  </a:txBody>
                  <a:tcPr marL="68580" marR="68580" marT="0" marB="0"/>
                </a:tc>
                <a:extLst>
                  <a:ext uri="{0D108BD9-81ED-4DB2-BD59-A6C34878D82A}">
                    <a16:rowId xmlns:a16="http://schemas.microsoft.com/office/drawing/2014/main" val="2686444053"/>
                  </a:ext>
                </a:extLst>
              </a:tr>
              <a:tr h="365760">
                <a:tc>
                  <a:txBody>
                    <a:bodyPr/>
                    <a:lstStyle/>
                    <a:p>
                      <a:pPr marL="0" marR="0">
                        <a:lnSpc>
                          <a:spcPct val="200000"/>
                        </a:lnSpc>
                        <a:spcBef>
                          <a:spcPts val="0"/>
                        </a:spcBef>
                        <a:spcAft>
                          <a:spcPts val="0"/>
                        </a:spcAft>
                      </a:pPr>
                      <a:r>
                        <a:rPr lang="en-US" sz="1400" kern="100" dirty="0">
                          <a:solidFill>
                            <a:schemeClr val="bg1"/>
                          </a:solidFill>
                          <a:effectLst/>
                        </a:rPr>
                        <a:t>STD-002-CPP: Data Value</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High</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a:solidFill>
                            <a:schemeClr val="bg1"/>
                          </a:solidFill>
                          <a:effectLst/>
                        </a:rPr>
                        <a:t>Likely</a:t>
                      </a:r>
                      <a:endParaRPr lang="en-US" sz="1400" kern="10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High</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3485890167"/>
                  </a:ext>
                </a:extLst>
              </a:tr>
              <a:tr h="365760">
                <a:tc>
                  <a:txBody>
                    <a:bodyPr/>
                    <a:lstStyle/>
                    <a:p>
                      <a:pPr marL="0" marR="0">
                        <a:lnSpc>
                          <a:spcPct val="200000"/>
                        </a:lnSpc>
                        <a:spcBef>
                          <a:spcPts val="0"/>
                        </a:spcBef>
                        <a:spcAft>
                          <a:spcPts val="0"/>
                        </a:spcAft>
                      </a:pPr>
                      <a:r>
                        <a:rPr lang="en-US" sz="1400" kern="100" dirty="0">
                          <a:solidFill>
                            <a:schemeClr val="bg1"/>
                          </a:solidFill>
                          <a:effectLst/>
                        </a:rPr>
                        <a:t>STD-008-CPP: Declaration</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High</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Probable</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High</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1004574378"/>
                  </a:ext>
                </a:extLst>
              </a:tr>
              <a:tr h="365760">
                <a:tc>
                  <a:txBody>
                    <a:bodyPr/>
                    <a:lstStyle/>
                    <a:p>
                      <a:pPr marL="0" marR="0">
                        <a:lnSpc>
                          <a:spcPct val="200000"/>
                        </a:lnSpc>
                        <a:spcBef>
                          <a:spcPts val="0"/>
                        </a:spcBef>
                        <a:spcAft>
                          <a:spcPts val="0"/>
                        </a:spcAft>
                      </a:pPr>
                      <a:r>
                        <a:rPr lang="en-US" sz="1400" kern="100" dirty="0">
                          <a:solidFill>
                            <a:schemeClr val="bg1"/>
                          </a:solidFill>
                          <a:effectLst/>
                        </a:rPr>
                        <a:t>STD-003-CPP: String Correctness</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High</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a:solidFill>
                            <a:schemeClr val="bg1"/>
                          </a:solidFill>
                          <a:effectLst/>
                        </a:rPr>
                        <a:t>Likely</a:t>
                      </a:r>
                      <a:endParaRPr lang="en-US" sz="1400" kern="10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Medium</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2942893801"/>
                  </a:ext>
                </a:extLst>
              </a:tr>
              <a:tr h="365760">
                <a:tc>
                  <a:txBody>
                    <a:bodyPr/>
                    <a:lstStyle/>
                    <a:p>
                      <a:pPr marL="0" marR="0">
                        <a:lnSpc>
                          <a:spcPct val="200000"/>
                        </a:lnSpc>
                        <a:spcBef>
                          <a:spcPts val="0"/>
                        </a:spcBef>
                        <a:spcAft>
                          <a:spcPts val="0"/>
                        </a:spcAft>
                      </a:pPr>
                      <a:r>
                        <a:rPr lang="en-US" sz="1400" kern="100" dirty="0">
                          <a:solidFill>
                            <a:schemeClr val="bg1"/>
                          </a:solidFill>
                          <a:effectLst/>
                        </a:rPr>
                        <a:t>STD-004-CPP: SQL Injection</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High</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a:solidFill>
                            <a:schemeClr val="bg1"/>
                          </a:solidFill>
                          <a:effectLst/>
                        </a:rPr>
                        <a:t>Likely</a:t>
                      </a:r>
                      <a:endParaRPr lang="en-US" sz="1400" kern="10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Medium</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658768094"/>
                  </a:ext>
                </a:extLst>
              </a:tr>
              <a:tr h="365760">
                <a:tc>
                  <a:txBody>
                    <a:bodyPr/>
                    <a:lstStyle/>
                    <a:p>
                      <a:pPr marL="0" marR="0">
                        <a:lnSpc>
                          <a:spcPct val="200000"/>
                        </a:lnSpc>
                        <a:spcBef>
                          <a:spcPts val="0"/>
                        </a:spcBef>
                        <a:spcAft>
                          <a:spcPts val="0"/>
                        </a:spcAft>
                      </a:pPr>
                      <a:r>
                        <a:rPr lang="en-US" sz="1400" kern="100" dirty="0">
                          <a:solidFill>
                            <a:schemeClr val="bg1"/>
                          </a:solidFill>
                          <a:effectLst/>
                        </a:rPr>
                        <a:t>STD-005-CPP: Memory Protection</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High</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a:solidFill>
                            <a:schemeClr val="bg1"/>
                          </a:solidFill>
                          <a:effectLst/>
                        </a:rPr>
                        <a:t>Likely</a:t>
                      </a:r>
                      <a:endParaRPr lang="en-US" sz="1400" kern="10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Medium</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1592114356"/>
                  </a:ext>
                </a:extLst>
              </a:tr>
              <a:tr h="365760">
                <a:tc>
                  <a:txBody>
                    <a:bodyPr/>
                    <a:lstStyle/>
                    <a:p>
                      <a:pPr marL="0" marR="0">
                        <a:lnSpc>
                          <a:spcPct val="200000"/>
                        </a:lnSpc>
                        <a:spcBef>
                          <a:spcPts val="0"/>
                        </a:spcBef>
                        <a:spcAft>
                          <a:spcPts val="0"/>
                        </a:spcAft>
                      </a:pPr>
                      <a:r>
                        <a:rPr lang="en-US" sz="1400" kern="100" dirty="0">
                          <a:solidFill>
                            <a:schemeClr val="bg1"/>
                          </a:solidFill>
                          <a:effectLst/>
                        </a:rPr>
                        <a:t>STD-009-CPP: Null Dereference</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High</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Likely</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Medium</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4175223546"/>
                  </a:ext>
                </a:extLst>
              </a:tr>
              <a:tr h="365760">
                <a:tc>
                  <a:txBody>
                    <a:bodyPr/>
                    <a:lstStyle/>
                    <a:p>
                      <a:pPr marL="0" marR="0">
                        <a:lnSpc>
                          <a:spcPct val="200000"/>
                        </a:lnSpc>
                        <a:spcBef>
                          <a:spcPts val="0"/>
                        </a:spcBef>
                        <a:spcAft>
                          <a:spcPts val="0"/>
                        </a:spcAft>
                      </a:pPr>
                      <a:r>
                        <a:rPr lang="en-US" sz="1400" kern="100" dirty="0">
                          <a:solidFill>
                            <a:schemeClr val="bg1"/>
                          </a:solidFill>
                          <a:effectLst/>
                        </a:rPr>
                        <a:t>STD-007-CPP: Exceptions</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a:solidFill>
                            <a:schemeClr val="bg1"/>
                          </a:solidFill>
                          <a:effectLst/>
                        </a:rPr>
                        <a:t>Medium</a:t>
                      </a:r>
                      <a:endParaRPr lang="en-US" sz="1400" kern="10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Probable</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High</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1231238582"/>
                  </a:ext>
                </a:extLst>
              </a:tr>
              <a:tr h="365760">
                <a:tc>
                  <a:txBody>
                    <a:bodyPr/>
                    <a:lstStyle/>
                    <a:p>
                      <a:pPr marL="0" marR="0">
                        <a:lnSpc>
                          <a:spcPct val="200000"/>
                        </a:lnSpc>
                        <a:spcBef>
                          <a:spcPts val="0"/>
                        </a:spcBef>
                        <a:spcAft>
                          <a:spcPts val="0"/>
                        </a:spcAft>
                      </a:pPr>
                      <a:r>
                        <a:rPr lang="en-US" sz="1400" kern="100" dirty="0">
                          <a:solidFill>
                            <a:schemeClr val="bg1"/>
                          </a:solidFill>
                          <a:effectLst/>
                        </a:rPr>
                        <a:t>STD-006-CPP: Assertions</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Medium</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a:solidFill>
                            <a:schemeClr val="bg1"/>
                          </a:solidFill>
                          <a:effectLst/>
                        </a:rPr>
                        <a:t>Unlikely</a:t>
                      </a:r>
                      <a:endParaRPr lang="en-US" sz="1400" kern="10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Medium</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1641812930"/>
                  </a:ext>
                </a:extLst>
              </a:tr>
              <a:tr h="365760">
                <a:tc>
                  <a:txBody>
                    <a:bodyPr/>
                    <a:lstStyle/>
                    <a:p>
                      <a:pPr marL="0" marR="0">
                        <a:lnSpc>
                          <a:spcPct val="200000"/>
                        </a:lnSpc>
                        <a:spcBef>
                          <a:spcPts val="0"/>
                        </a:spcBef>
                        <a:spcAft>
                          <a:spcPts val="0"/>
                        </a:spcAft>
                      </a:pPr>
                      <a:r>
                        <a:rPr lang="en-US" sz="1400" kern="100" dirty="0">
                          <a:solidFill>
                            <a:schemeClr val="bg1"/>
                          </a:solidFill>
                          <a:effectLst/>
                        </a:rPr>
                        <a:t>STD-0010-CPP: Divide by Zero</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Low</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a:solidFill>
                            <a:schemeClr val="bg1"/>
                          </a:solidFill>
                          <a:effectLst/>
                        </a:rPr>
                        <a:t>Likely</a:t>
                      </a:r>
                      <a:endParaRPr lang="en-US" sz="1400" kern="10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Medium</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2994637758"/>
                  </a:ext>
                </a:extLst>
              </a:tr>
              <a:tr h="365760">
                <a:tc>
                  <a:txBody>
                    <a:bodyPr/>
                    <a:lstStyle/>
                    <a:p>
                      <a:pPr marL="0" marR="0">
                        <a:lnSpc>
                          <a:spcPct val="200000"/>
                        </a:lnSpc>
                        <a:spcBef>
                          <a:spcPts val="0"/>
                        </a:spcBef>
                        <a:spcAft>
                          <a:spcPts val="0"/>
                        </a:spcAft>
                      </a:pPr>
                      <a:r>
                        <a:rPr lang="en-US" sz="1400" kern="100" dirty="0">
                          <a:solidFill>
                            <a:schemeClr val="bg1"/>
                          </a:solidFill>
                          <a:effectLst/>
                        </a:rPr>
                        <a:t>STD-001-CPP: Data Type</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a:solidFill>
                            <a:schemeClr val="bg1"/>
                          </a:solidFill>
                          <a:effectLst/>
                        </a:rPr>
                        <a:t>Low</a:t>
                      </a:r>
                      <a:endParaRPr lang="en-US" sz="1400" kern="10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Unlikely</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tc>
                  <a:txBody>
                    <a:bodyPr/>
                    <a:lstStyle/>
                    <a:p>
                      <a:pPr marL="0" marR="0">
                        <a:lnSpc>
                          <a:spcPct val="200000"/>
                        </a:lnSpc>
                        <a:spcBef>
                          <a:spcPts val="0"/>
                        </a:spcBef>
                        <a:spcAft>
                          <a:spcPts val="0"/>
                        </a:spcAft>
                      </a:pPr>
                      <a:r>
                        <a:rPr lang="en-US" sz="1400" kern="100" dirty="0">
                          <a:solidFill>
                            <a:schemeClr val="bg1"/>
                          </a:solidFill>
                          <a:effectLst/>
                        </a:rPr>
                        <a:t>Medium</a:t>
                      </a:r>
                      <a:endParaRPr lang="en-US" sz="1400" kern="100" dirty="0">
                        <a:solidFill>
                          <a:schemeClr val="bg1"/>
                        </a:solidFill>
                        <a:effectLst/>
                        <a:latin typeface="Times New Roman" panose="02020603050405020304" pitchFamily="18" charset="0"/>
                        <a:ea typeface="Aptos" panose="020B0004020202020204" pitchFamily="34" charset="0"/>
                      </a:endParaRPr>
                    </a:p>
                  </a:txBody>
                  <a:tcPr marL="68580" marR="68580" marT="0" marB="0"/>
                </a:tc>
                <a:extLst>
                  <a:ext uri="{0D108BD9-81ED-4DB2-BD59-A6C34878D82A}">
                    <a16:rowId xmlns:a16="http://schemas.microsoft.com/office/drawing/2014/main" val="279769789"/>
                  </a:ext>
                </a:extLst>
              </a:tr>
            </a:tbl>
          </a:graphicData>
        </a:graphic>
      </p:graphicFrame>
      <p:pic>
        <p:nvPicPr>
          <p:cNvPr id="33" name="Audio 32">
            <a:hlinkClick r:id="" action="ppaction://media"/>
            <a:extLst>
              <a:ext uri="{FF2B5EF4-FFF2-40B4-BE49-F238E27FC236}">
                <a16:creationId xmlns:a16="http://schemas.microsoft.com/office/drawing/2014/main" id="{B77D4093-8D03-3454-B3A4-60392BBF93E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5407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000"/>
              <a:buChar char="•"/>
            </a:pPr>
            <a:r>
              <a:rPr lang="en-US" sz="2800" dirty="0"/>
              <a:t>Encryption in Rest: </a:t>
            </a:r>
            <a:r>
              <a:rPr lang="en-US" sz="2800" dirty="0">
                <a:solidFill>
                  <a:schemeClr val="accent6">
                    <a:lumMod val="60000"/>
                    <a:lumOff val="40000"/>
                  </a:schemeClr>
                </a:solidFill>
              </a:rPr>
              <a:t>Data on a disk.</a:t>
            </a:r>
          </a:p>
          <a:p>
            <a:pPr marL="228600" lvl="0" indent="-228600" algn="l" rtl="0">
              <a:lnSpc>
                <a:spcPct val="200000"/>
              </a:lnSpc>
              <a:spcBef>
                <a:spcPts val="0"/>
              </a:spcBef>
              <a:spcAft>
                <a:spcPts val="0"/>
              </a:spcAft>
              <a:buClr>
                <a:schemeClr val="lt1"/>
              </a:buClr>
              <a:buSzPts val="2000"/>
              <a:buChar char="•"/>
            </a:pPr>
            <a:r>
              <a:rPr lang="en-US" sz="2800" dirty="0"/>
              <a:t>Encryption at Flight: </a:t>
            </a:r>
            <a:r>
              <a:rPr lang="en-US" sz="2800" dirty="0">
                <a:solidFill>
                  <a:schemeClr val="accent6">
                    <a:lumMod val="60000"/>
                    <a:lumOff val="40000"/>
                  </a:schemeClr>
                </a:solidFill>
              </a:rPr>
              <a:t>Data being transmitted.</a:t>
            </a:r>
          </a:p>
          <a:p>
            <a:pPr marL="228600" lvl="0" indent="-228600" algn="l" rtl="0">
              <a:lnSpc>
                <a:spcPct val="200000"/>
              </a:lnSpc>
              <a:spcBef>
                <a:spcPts val="0"/>
              </a:spcBef>
              <a:spcAft>
                <a:spcPts val="0"/>
              </a:spcAft>
              <a:buClr>
                <a:schemeClr val="lt1"/>
              </a:buClr>
              <a:buSzPts val="2000"/>
              <a:buChar char="•"/>
            </a:pPr>
            <a:r>
              <a:rPr lang="en-US" sz="2800" dirty="0"/>
              <a:t>Encryption in Use: </a:t>
            </a:r>
            <a:r>
              <a:rPr lang="en-US" sz="2800" dirty="0">
                <a:solidFill>
                  <a:schemeClr val="accent6">
                    <a:lumMod val="60000"/>
                    <a:lumOff val="40000"/>
                  </a:schemeClr>
                </a:solidFill>
              </a:rPr>
              <a:t>Data being accessed, processed, read, updated, or erased. </a:t>
            </a:r>
            <a:endParaRPr sz="2800" dirty="0">
              <a:solidFill>
                <a:schemeClr val="accent6">
                  <a:lumMod val="60000"/>
                  <a:lumOff val="40000"/>
                </a:schemeClr>
              </a:solidFill>
            </a:endParaRP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8" name="Audio 27">
            <a:hlinkClick r:id="" action="ppaction://media"/>
            <a:extLst>
              <a:ext uri="{FF2B5EF4-FFF2-40B4-BE49-F238E27FC236}">
                <a16:creationId xmlns:a16="http://schemas.microsoft.com/office/drawing/2014/main" id="{A279FE4F-28AC-B294-56AF-E9B21C1F1C2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8050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marR="0" lvl="0" indent="-228600" algn="l" defTabSz="914400" rtl="0" eaLnBrk="1" fontAlgn="auto" latinLnBrk="0" hangingPunct="1">
              <a:lnSpc>
                <a:spcPct val="100000"/>
              </a:lnSpc>
              <a:spcBef>
                <a:spcPts val="0"/>
              </a:spcBef>
              <a:spcAft>
                <a:spcPts val="2400"/>
              </a:spcAft>
              <a:buClr>
                <a:srgbClr val="FFFFFF"/>
              </a:buClr>
              <a:buSzPts val="2000"/>
              <a:buFont typeface="Arial"/>
              <a:buChar char="•"/>
              <a:tabLst/>
              <a:defRPr/>
            </a:pPr>
            <a:r>
              <a:rPr lang="en-US" sz="2800" dirty="0">
                <a:solidFill>
                  <a:srgbClr val="FFFFFF"/>
                </a:solidFill>
              </a:rPr>
              <a:t>Authentication</a:t>
            </a:r>
            <a:r>
              <a:rPr kumimoji="0" lang="en-US" sz="2800" b="0" i="0" u="none" strike="noStrike" kern="0" cap="none" spc="0" normalizeH="0" baseline="0" noProof="0" dirty="0">
                <a:ln>
                  <a:noFill/>
                </a:ln>
                <a:solidFill>
                  <a:srgbClr val="FFFFFF"/>
                </a:solidFill>
                <a:effectLst/>
                <a:uLnTx/>
                <a:uFillTx/>
                <a:latin typeface="Century Gothic"/>
                <a:sym typeface="Century Gothic"/>
              </a:rPr>
              <a:t>: </a:t>
            </a:r>
            <a:r>
              <a:rPr lang="en-US" sz="2800" dirty="0">
                <a:solidFill>
                  <a:srgbClr val="4A9BDC">
                    <a:lumMod val="60000"/>
                    <a:lumOff val="40000"/>
                  </a:srgbClr>
                </a:solidFill>
              </a:rPr>
              <a:t>Verifying the user</a:t>
            </a:r>
            <a:r>
              <a:rPr kumimoji="0" lang="en-US" sz="2800" b="0" i="0" u="none" strike="noStrike" kern="0" cap="none" spc="0" normalizeH="0" baseline="0" noProof="0" dirty="0">
                <a:ln>
                  <a:noFill/>
                </a:ln>
                <a:solidFill>
                  <a:srgbClr val="4A9BDC">
                    <a:lumMod val="60000"/>
                    <a:lumOff val="40000"/>
                  </a:srgbClr>
                </a:solidFill>
                <a:effectLst/>
                <a:uLnTx/>
                <a:uFillTx/>
                <a:latin typeface="Century Gothic"/>
                <a:sym typeface="Century Gothic"/>
              </a:rPr>
              <a:t>.</a:t>
            </a:r>
          </a:p>
          <a:p>
            <a:pPr marL="228600" marR="0" lvl="0" indent="-228600" algn="l" defTabSz="914400" rtl="0" eaLnBrk="1" fontAlgn="auto" latinLnBrk="0" hangingPunct="1">
              <a:lnSpc>
                <a:spcPct val="100000"/>
              </a:lnSpc>
              <a:spcBef>
                <a:spcPts val="0"/>
              </a:spcBef>
              <a:spcAft>
                <a:spcPts val="2400"/>
              </a:spcAft>
              <a:buClr>
                <a:srgbClr val="FFFFFF"/>
              </a:buClr>
              <a:buSzPts val="2000"/>
              <a:buFont typeface="Arial"/>
              <a:buChar char="•"/>
              <a:tabLst/>
              <a:defRPr/>
            </a:pPr>
            <a:r>
              <a:rPr lang="en-US" sz="2800" dirty="0">
                <a:solidFill>
                  <a:srgbClr val="FFFFFF"/>
                </a:solidFill>
              </a:rPr>
              <a:t>Authorization</a:t>
            </a:r>
            <a:r>
              <a:rPr kumimoji="0" lang="en-US" sz="2800" b="0" i="0" u="none" strike="noStrike" kern="0" cap="none" spc="0" normalizeH="0" baseline="0" noProof="0" dirty="0">
                <a:ln>
                  <a:noFill/>
                </a:ln>
                <a:solidFill>
                  <a:srgbClr val="FFFFFF"/>
                </a:solidFill>
                <a:effectLst/>
                <a:uLnTx/>
                <a:uFillTx/>
                <a:latin typeface="Century Gothic"/>
                <a:sym typeface="Century Gothic"/>
              </a:rPr>
              <a:t>: </a:t>
            </a:r>
            <a:r>
              <a:rPr lang="en-US" sz="2800" dirty="0">
                <a:solidFill>
                  <a:srgbClr val="4A9BDC">
                    <a:lumMod val="60000"/>
                    <a:lumOff val="40000"/>
                  </a:srgbClr>
                </a:solidFill>
              </a:rPr>
              <a:t>Level of access that the user has</a:t>
            </a:r>
            <a:r>
              <a:rPr kumimoji="0" lang="en-US" sz="2800" b="0" i="0" u="none" strike="noStrike" kern="0" cap="none" spc="0" normalizeH="0" baseline="0" noProof="0" dirty="0">
                <a:ln>
                  <a:noFill/>
                </a:ln>
                <a:solidFill>
                  <a:srgbClr val="4A9BDC">
                    <a:lumMod val="60000"/>
                    <a:lumOff val="40000"/>
                  </a:srgbClr>
                </a:solidFill>
                <a:effectLst/>
                <a:uLnTx/>
                <a:uFillTx/>
                <a:latin typeface="Century Gothic"/>
                <a:sym typeface="Century Gothic"/>
              </a:rPr>
              <a:t>.</a:t>
            </a:r>
          </a:p>
          <a:p>
            <a:pPr marL="228600" marR="0" lvl="0" indent="-228600" algn="l" defTabSz="914400" rtl="0" eaLnBrk="1" fontAlgn="auto" latinLnBrk="0" hangingPunct="1">
              <a:lnSpc>
                <a:spcPct val="100000"/>
              </a:lnSpc>
              <a:spcBef>
                <a:spcPts val="0"/>
              </a:spcBef>
              <a:spcAft>
                <a:spcPts val="2400"/>
              </a:spcAft>
              <a:buClr>
                <a:srgbClr val="FFFFFF"/>
              </a:buClr>
              <a:buSzPts val="2000"/>
              <a:buFont typeface="Arial"/>
              <a:buChar char="•"/>
              <a:tabLst/>
              <a:defRPr/>
            </a:pPr>
            <a:r>
              <a:rPr lang="en-US" sz="2800" dirty="0">
                <a:solidFill>
                  <a:srgbClr val="FFFFFF"/>
                </a:solidFill>
              </a:rPr>
              <a:t>Accounting</a:t>
            </a:r>
            <a:r>
              <a:rPr kumimoji="0" lang="en-US" sz="2800" b="0" i="0" u="none" strike="noStrike" kern="0" cap="none" spc="0" normalizeH="0" baseline="0" noProof="0" dirty="0">
                <a:ln>
                  <a:noFill/>
                </a:ln>
                <a:solidFill>
                  <a:srgbClr val="FFFFFF"/>
                </a:solidFill>
                <a:effectLst/>
                <a:uLnTx/>
                <a:uFillTx/>
                <a:latin typeface="Century Gothic"/>
                <a:sym typeface="Century Gothic"/>
              </a:rPr>
              <a:t>: </a:t>
            </a:r>
            <a:r>
              <a:rPr lang="en-US" sz="2800" dirty="0">
                <a:solidFill>
                  <a:srgbClr val="4A9BDC">
                    <a:lumMod val="60000"/>
                    <a:lumOff val="40000"/>
                  </a:srgbClr>
                </a:solidFill>
              </a:rPr>
              <a:t>Audit trail to follow a user's actions through the system</a:t>
            </a:r>
            <a:r>
              <a:rPr kumimoji="0" lang="en-US" sz="2800" b="0" i="0" u="none" strike="noStrike" kern="0" cap="none" spc="0" normalizeH="0" baseline="0" noProof="0" dirty="0">
                <a:ln>
                  <a:noFill/>
                </a:ln>
                <a:solidFill>
                  <a:srgbClr val="4A9BDC">
                    <a:lumMod val="60000"/>
                    <a:lumOff val="40000"/>
                  </a:srgbClr>
                </a:solidFill>
                <a:effectLst/>
                <a:uLnTx/>
                <a:uFillTx/>
                <a:latin typeface="Century Gothic"/>
                <a:sym typeface="Century Gothic"/>
              </a:rPr>
              <a:t>. </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0" name="Audio 29">
            <a:hlinkClick r:id="" action="ppaction://media"/>
            <a:extLst>
              <a:ext uri="{FF2B5EF4-FFF2-40B4-BE49-F238E27FC236}">
                <a16:creationId xmlns:a16="http://schemas.microsoft.com/office/drawing/2014/main" id="{C3A74100-2966-1E46-76CF-DAA1128A646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7296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Vector Memory</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924B25B4-BA45-64C6-868A-F1E1850706D8}"/>
              </a:ext>
            </a:extLst>
          </p:cNvPr>
          <p:cNvPicPr>
            <a:picLocks noChangeAspect="1"/>
          </p:cNvPicPr>
          <p:nvPr/>
        </p:nvPicPr>
        <p:blipFill>
          <a:blip r:embed="rId7"/>
          <a:stretch>
            <a:fillRect/>
          </a:stretch>
        </p:blipFill>
        <p:spPr>
          <a:xfrm>
            <a:off x="1072439" y="2057372"/>
            <a:ext cx="8239761" cy="3553205"/>
          </a:xfrm>
          <a:prstGeom prst="rect">
            <a:avLst/>
          </a:prstGeom>
        </p:spPr>
      </p:pic>
      <p:pic>
        <p:nvPicPr>
          <p:cNvPr id="17" name="Audio 16">
            <a:hlinkClick r:id="" action="ppaction://media"/>
            <a:extLst>
              <a:ext uri="{FF2B5EF4-FFF2-40B4-BE49-F238E27FC236}">
                <a16:creationId xmlns:a16="http://schemas.microsoft.com/office/drawing/2014/main" id="{3BA9998B-50B2-C04F-44A5-E1A7B7567AE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p:transition spd="med" advTm="3360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44C-502E-D76A-6B5A-DD446F83126D}"/>
              </a:ext>
            </a:extLst>
          </p:cNvPr>
          <p:cNvSpPr>
            <a:spLocks noGrp="1"/>
          </p:cNvSpPr>
          <p:nvPr>
            <p:ph type="title"/>
          </p:nvPr>
        </p:nvSpPr>
        <p:spPr/>
        <p:txBody>
          <a:bodyPr/>
          <a:lstStyle/>
          <a:p>
            <a:r>
              <a:rPr lang="en-US" dirty="0"/>
              <a:t>Unit Testing – Vector Memory</a:t>
            </a:r>
          </a:p>
        </p:txBody>
      </p:sp>
      <p:pic>
        <p:nvPicPr>
          <p:cNvPr id="5" name="Picture 4">
            <a:extLst>
              <a:ext uri="{FF2B5EF4-FFF2-40B4-BE49-F238E27FC236}">
                <a16:creationId xmlns:a16="http://schemas.microsoft.com/office/drawing/2014/main" id="{526644C1-B7B1-83B6-A352-50D42E34C312}"/>
              </a:ext>
            </a:extLst>
          </p:cNvPr>
          <p:cNvPicPr>
            <a:picLocks noChangeAspect="1"/>
          </p:cNvPicPr>
          <p:nvPr/>
        </p:nvPicPr>
        <p:blipFill>
          <a:blip r:embed="rId5"/>
          <a:stretch>
            <a:fillRect/>
          </a:stretch>
        </p:blipFill>
        <p:spPr>
          <a:xfrm>
            <a:off x="975360" y="2057401"/>
            <a:ext cx="8321040" cy="3713903"/>
          </a:xfrm>
          <a:prstGeom prst="rect">
            <a:avLst/>
          </a:prstGeom>
        </p:spPr>
      </p:pic>
      <p:pic>
        <p:nvPicPr>
          <p:cNvPr id="13" name="Audio 12">
            <a:hlinkClick r:id="" action="ppaction://media"/>
            <a:extLst>
              <a:ext uri="{FF2B5EF4-FFF2-40B4-BE49-F238E27FC236}">
                <a16:creationId xmlns:a16="http://schemas.microsoft.com/office/drawing/2014/main" id="{2D7200C2-9AB6-75A5-0356-F39440EF10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8536111"/>
      </p:ext>
    </p:extLst>
  </p:cSld>
  <p:clrMapOvr>
    <a:masterClrMapping/>
  </p:clrMapOvr>
  <p:transition spd="med" advTm="1418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34.7|2.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766</TotalTime>
  <Words>2553</Words>
  <Application>Microsoft Office PowerPoint</Application>
  <PresentationFormat>Widescreen</PresentationFormat>
  <Paragraphs>186</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 – Vector Memory</vt:lpstr>
      <vt:lpstr>Unit Testing – Vector Memory</vt:lpstr>
      <vt:lpstr>Unit Testing – Vector Memory</vt:lpstr>
      <vt:lpstr>Unit Testing – Vector Memory</vt:lpstr>
      <vt:lpstr>AUTOMATION SUMMARY</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Jeremy Baldner</cp:lastModifiedBy>
  <cp:revision>27</cp:revision>
  <dcterms:created xsi:type="dcterms:W3CDTF">2020-08-19T17:59:24Z</dcterms:created>
  <dcterms:modified xsi:type="dcterms:W3CDTF">2024-02-25T22:09:30Z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